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0"/>
  </p:notesMasterIdLst>
  <p:sldIdLst>
    <p:sldId id="410" r:id="rId6"/>
    <p:sldId id="292" r:id="rId7"/>
    <p:sldId id="397" r:id="rId8"/>
    <p:sldId id="299" r:id="rId9"/>
    <p:sldId id="337" r:id="rId10"/>
    <p:sldId id="369" r:id="rId11"/>
    <p:sldId id="370" r:id="rId12"/>
    <p:sldId id="258" r:id="rId13"/>
    <p:sldId id="349" r:id="rId14"/>
    <p:sldId id="373" r:id="rId15"/>
    <p:sldId id="402" r:id="rId16"/>
    <p:sldId id="374" r:id="rId17"/>
    <p:sldId id="376" r:id="rId18"/>
    <p:sldId id="375" r:id="rId19"/>
    <p:sldId id="377" r:id="rId20"/>
    <p:sldId id="385" r:id="rId21"/>
    <p:sldId id="398" r:id="rId22"/>
    <p:sldId id="378" r:id="rId23"/>
    <p:sldId id="386" r:id="rId24"/>
    <p:sldId id="379" r:id="rId25"/>
    <p:sldId id="411" r:id="rId26"/>
    <p:sldId id="380" r:id="rId27"/>
    <p:sldId id="381" r:id="rId28"/>
    <p:sldId id="382" r:id="rId29"/>
    <p:sldId id="383" r:id="rId30"/>
    <p:sldId id="384" r:id="rId31"/>
    <p:sldId id="387" r:id="rId32"/>
    <p:sldId id="390" r:id="rId33"/>
    <p:sldId id="408" r:id="rId34"/>
    <p:sldId id="417" r:id="rId35"/>
    <p:sldId id="418" r:id="rId36"/>
    <p:sldId id="419" r:id="rId37"/>
    <p:sldId id="420" r:id="rId38"/>
    <p:sldId id="40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BEC302-34E7-48F1-B643-B07E23E40D9C}" v="52" dt="2020-07-24T16:27:56.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6378" autoAdjust="0"/>
  </p:normalViewPr>
  <p:slideViewPr>
    <p:cSldViewPr>
      <p:cViewPr>
        <p:scale>
          <a:sx n="68" d="100"/>
          <a:sy n="68" d="100"/>
        </p:scale>
        <p:origin x="-816" y="-72"/>
      </p:cViewPr>
      <p:guideLst>
        <p:guide orient="horz" pos="2160"/>
        <p:guide pos="2880"/>
      </p:guideLst>
    </p:cSldViewPr>
  </p:slideViewPr>
  <p:outlineViewPr>
    <p:cViewPr>
      <p:scale>
        <a:sx n="33" d="100"/>
        <a:sy n="33" d="100"/>
      </p:scale>
      <p:origin x="0" y="-26200"/>
    </p:cViewPr>
  </p:outlineViewPr>
  <p:notesTextViewPr>
    <p:cViewPr>
      <p:scale>
        <a:sx n="3" d="2"/>
        <a:sy n="3" d="2"/>
      </p:scale>
      <p:origin x="0" y="0"/>
    </p:cViewPr>
  </p:notesTextViewPr>
  <p:sorterViewPr>
    <p:cViewPr varScale="1">
      <p:scale>
        <a:sx n="1" d="1"/>
        <a:sy n="1" d="1"/>
      </p:scale>
      <p:origin x="0" y="-2720"/>
    </p:cViewPr>
  </p:sorterViewPr>
  <p:notesViewPr>
    <p:cSldViewPr>
      <p:cViewPr varScale="1">
        <p:scale>
          <a:sx n="48" d="100"/>
          <a:sy n="48" d="100"/>
        </p:scale>
        <p:origin x="2752"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ogel, Valerie" userId="63b62ff0-f182-4081-8ffa-5bd175ce632a" providerId="ADAL" clId="{B2BEC302-34E7-48F1-B643-B07E23E40D9C}"/>
    <pc:docChg chg="undo addSld delSld modSld">
      <pc:chgData name="Vogel, Valerie" userId="63b62ff0-f182-4081-8ffa-5bd175ce632a" providerId="ADAL" clId="{B2BEC302-34E7-48F1-B643-B07E23E40D9C}" dt="2020-07-28T13:27:53.271" v="258" actId="20577"/>
      <pc:docMkLst>
        <pc:docMk/>
      </pc:docMkLst>
      <pc:sldChg chg="modSp">
        <pc:chgData name="Vogel, Valerie" userId="63b62ff0-f182-4081-8ffa-5bd175ce632a" providerId="ADAL" clId="{B2BEC302-34E7-48F1-B643-B07E23E40D9C}" dt="2020-07-24T16:06:13.394" v="10" actId="255"/>
        <pc:sldMkLst>
          <pc:docMk/>
          <pc:sldMk cId="3746715575" sldId="299"/>
        </pc:sldMkLst>
        <pc:spChg chg="mod">
          <ac:chgData name="Vogel, Valerie" userId="63b62ff0-f182-4081-8ffa-5bd175ce632a" providerId="ADAL" clId="{B2BEC302-34E7-48F1-B643-B07E23E40D9C}" dt="2020-07-24T16:06:13.394" v="10" actId="255"/>
          <ac:spMkLst>
            <pc:docMk/>
            <pc:sldMk cId="3746715575" sldId="299"/>
            <ac:spMk id="3" creationId="{00000000-0000-0000-0000-000000000000}"/>
          </ac:spMkLst>
        </pc:spChg>
      </pc:sldChg>
      <pc:sldChg chg="modSp">
        <pc:chgData name="Vogel, Valerie" userId="63b62ff0-f182-4081-8ffa-5bd175ce632a" providerId="ADAL" clId="{B2BEC302-34E7-48F1-B643-B07E23E40D9C}" dt="2020-07-24T16:10:51.143" v="98" actId="20577"/>
        <pc:sldMkLst>
          <pc:docMk/>
          <pc:sldMk cId="4169873825" sldId="337"/>
        </pc:sldMkLst>
        <pc:spChg chg="mod">
          <ac:chgData name="Vogel, Valerie" userId="63b62ff0-f182-4081-8ffa-5bd175ce632a" providerId="ADAL" clId="{B2BEC302-34E7-48F1-B643-B07E23E40D9C}" dt="2020-07-24T16:10:51.143" v="98" actId="20577"/>
          <ac:spMkLst>
            <pc:docMk/>
            <pc:sldMk cId="4169873825" sldId="337"/>
            <ac:spMk id="3" creationId="{00000000-0000-0000-0000-000000000000}"/>
          </ac:spMkLst>
        </pc:spChg>
      </pc:sldChg>
      <pc:sldChg chg="modSp">
        <pc:chgData name="Vogel, Valerie" userId="63b62ff0-f182-4081-8ffa-5bd175ce632a" providerId="ADAL" clId="{B2BEC302-34E7-48F1-B643-B07E23E40D9C}" dt="2020-07-24T16:10:17.868" v="86" actId="20577"/>
        <pc:sldMkLst>
          <pc:docMk/>
          <pc:sldMk cId="3257735992" sldId="369"/>
        </pc:sldMkLst>
        <pc:spChg chg="mod">
          <ac:chgData name="Vogel, Valerie" userId="63b62ff0-f182-4081-8ffa-5bd175ce632a" providerId="ADAL" clId="{B2BEC302-34E7-48F1-B643-B07E23E40D9C}" dt="2020-07-24T16:10:17.868" v="86" actId="20577"/>
          <ac:spMkLst>
            <pc:docMk/>
            <pc:sldMk cId="3257735992" sldId="369"/>
            <ac:spMk id="3" creationId="{00000000-0000-0000-0000-000000000000}"/>
          </ac:spMkLst>
        </pc:spChg>
      </pc:sldChg>
      <pc:sldChg chg="modSp">
        <pc:chgData name="Vogel, Valerie" userId="63b62ff0-f182-4081-8ffa-5bd175ce632a" providerId="ADAL" clId="{B2BEC302-34E7-48F1-B643-B07E23E40D9C}" dt="2020-07-24T16:11:31.636" v="110" actId="20577"/>
        <pc:sldMkLst>
          <pc:docMk/>
          <pc:sldMk cId="130019486" sldId="370"/>
        </pc:sldMkLst>
        <pc:spChg chg="mod">
          <ac:chgData name="Vogel, Valerie" userId="63b62ff0-f182-4081-8ffa-5bd175ce632a" providerId="ADAL" clId="{B2BEC302-34E7-48F1-B643-B07E23E40D9C}" dt="2020-07-24T16:11:31.636" v="110" actId="20577"/>
          <ac:spMkLst>
            <pc:docMk/>
            <pc:sldMk cId="130019486" sldId="370"/>
            <ac:spMk id="3" creationId="{00000000-0000-0000-0000-000000000000}"/>
          </ac:spMkLst>
        </pc:spChg>
      </pc:sldChg>
      <pc:sldChg chg="modSp">
        <pc:chgData name="Vogel, Valerie" userId="63b62ff0-f182-4081-8ffa-5bd175ce632a" providerId="ADAL" clId="{B2BEC302-34E7-48F1-B643-B07E23E40D9C}" dt="2020-07-28T13:26:40.121" v="256" actId="113"/>
        <pc:sldMkLst>
          <pc:docMk/>
          <pc:sldMk cId="4112853690" sldId="375"/>
        </pc:sldMkLst>
        <pc:spChg chg="mod">
          <ac:chgData name="Vogel, Valerie" userId="63b62ff0-f182-4081-8ffa-5bd175ce632a" providerId="ADAL" clId="{B2BEC302-34E7-48F1-B643-B07E23E40D9C}" dt="2020-07-28T13:26:40.121" v="256" actId="113"/>
          <ac:spMkLst>
            <pc:docMk/>
            <pc:sldMk cId="4112853690" sldId="375"/>
            <ac:spMk id="3" creationId="{00000000-0000-0000-0000-000000000000}"/>
          </ac:spMkLst>
        </pc:spChg>
      </pc:sldChg>
      <pc:sldChg chg="modSp">
        <pc:chgData name="Vogel, Valerie" userId="63b62ff0-f182-4081-8ffa-5bd175ce632a" providerId="ADAL" clId="{B2BEC302-34E7-48F1-B643-B07E23E40D9C}" dt="2020-07-24T15:55:42.750" v="3" actId="1076"/>
        <pc:sldMkLst>
          <pc:docMk/>
          <pc:sldMk cId="892118679" sldId="376"/>
        </pc:sldMkLst>
        <pc:picChg chg="mod">
          <ac:chgData name="Vogel, Valerie" userId="63b62ff0-f182-4081-8ffa-5bd175ce632a" providerId="ADAL" clId="{B2BEC302-34E7-48F1-B643-B07E23E40D9C}" dt="2020-07-24T15:55:42.750" v="3" actId="1076"/>
          <ac:picMkLst>
            <pc:docMk/>
            <pc:sldMk cId="892118679" sldId="376"/>
            <ac:picMk id="5" creationId="{7BF7F147-2A56-4477-8CA2-70B2BC1BD5CE}"/>
          </ac:picMkLst>
        </pc:picChg>
      </pc:sldChg>
      <pc:sldChg chg="modSp">
        <pc:chgData name="Vogel, Valerie" userId="63b62ff0-f182-4081-8ffa-5bd175ce632a" providerId="ADAL" clId="{B2BEC302-34E7-48F1-B643-B07E23E40D9C}" dt="2020-07-24T16:13:49.773" v="118" actId="12"/>
        <pc:sldMkLst>
          <pc:docMk/>
          <pc:sldMk cId="4063481649" sldId="377"/>
        </pc:sldMkLst>
        <pc:spChg chg="mod">
          <ac:chgData name="Vogel, Valerie" userId="63b62ff0-f182-4081-8ffa-5bd175ce632a" providerId="ADAL" clId="{B2BEC302-34E7-48F1-B643-B07E23E40D9C}" dt="2020-07-24T16:13:49.773" v="118" actId="12"/>
          <ac:spMkLst>
            <pc:docMk/>
            <pc:sldMk cId="4063481649" sldId="377"/>
            <ac:spMk id="3" creationId="{00000000-0000-0000-0000-000000000000}"/>
          </ac:spMkLst>
        </pc:spChg>
      </pc:sldChg>
      <pc:sldChg chg="modSp modAnim">
        <pc:chgData name="Vogel, Valerie" userId="63b62ff0-f182-4081-8ffa-5bd175ce632a" providerId="ADAL" clId="{B2BEC302-34E7-48F1-B643-B07E23E40D9C}" dt="2020-07-24T16:14:22.996" v="120" actId="14100"/>
        <pc:sldMkLst>
          <pc:docMk/>
          <pc:sldMk cId="3562419118" sldId="379"/>
        </pc:sldMkLst>
        <pc:spChg chg="mod">
          <ac:chgData name="Vogel, Valerie" userId="63b62ff0-f182-4081-8ffa-5bd175ce632a" providerId="ADAL" clId="{B2BEC302-34E7-48F1-B643-B07E23E40D9C}" dt="2020-07-24T16:14:22.996" v="120" actId="14100"/>
          <ac:spMkLst>
            <pc:docMk/>
            <pc:sldMk cId="3562419118" sldId="379"/>
            <ac:spMk id="3" creationId="{00000000-0000-0000-0000-000000000000}"/>
          </ac:spMkLst>
        </pc:spChg>
      </pc:sldChg>
      <pc:sldChg chg="modSp">
        <pc:chgData name="Vogel, Valerie" userId="63b62ff0-f182-4081-8ffa-5bd175ce632a" providerId="ADAL" clId="{B2BEC302-34E7-48F1-B643-B07E23E40D9C}" dt="2020-07-24T16:14:52.451" v="125" actId="12"/>
        <pc:sldMkLst>
          <pc:docMk/>
          <pc:sldMk cId="4118114001" sldId="380"/>
        </pc:sldMkLst>
        <pc:spChg chg="mod">
          <ac:chgData name="Vogel, Valerie" userId="63b62ff0-f182-4081-8ffa-5bd175ce632a" providerId="ADAL" clId="{B2BEC302-34E7-48F1-B643-B07E23E40D9C}" dt="2020-07-24T16:14:52.451" v="125" actId="12"/>
          <ac:spMkLst>
            <pc:docMk/>
            <pc:sldMk cId="4118114001" sldId="380"/>
            <ac:spMk id="3" creationId="{00000000-0000-0000-0000-000000000000}"/>
          </ac:spMkLst>
        </pc:spChg>
      </pc:sldChg>
      <pc:sldChg chg="addSp modSp modAnim">
        <pc:chgData name="Vogel, Valerie" userId="63b62ff0-f182-4081-8ffa-5bd175ce632a" providerId="ADAL" clId="{B2BEC302-34E7-48F1-B643-B07E23E40D9C}" dt="2020-07-24T16:22:57.957" v="177" actId="1076"/>
        <pc:sldMkLst>
          <pc:docMk/>
          <pc:sldMk cId="1649656276" sldId="382"/>
        </pc:sldMkLst>
        <pc:spChg chg="add mod">
          <ac:chgData name="Vogel, Valerie" userId="63b62ff0-f182-4081-8ffa-5bd175ce632a" providerId="ADAL" clId="{B2BEC302-34E7-48F1-B643-B07E23E40D9C}" dt="2020-07-24T16:22:57.957" v="177" actId="1076"/>
          <ac:spMkLst>
            <pc:docMk/>
            <pc:sldMk cId="1649656276" sldId="382"/>
            <ac:spMk id="2" creationId="{A8D62245-D861-4895-BDE9-B8609AB81000}"/>
          </ac:spMkLst>
        </pc:spChg>
        <pc:spChg chg="mod">
          <ac:chgData name="Vogel, Valerie" userId="63b62ff0-f182-4081-8ffa-5bd175ce632a" providerId="ADAL" clId="{B2BEC302-34E7-48F1-B643-B07E23E40D9C}" dt="2020-07-24T16:22:42.046" v="174" actId="20577"/>
          <ac:spMkLst>
            <pc:docMk/>
            <pc:sldMk cId="1649656276" sldId="382"/>
            <ac:spMk id="3" creationId="{00000000-0000-0000-0000-000000000000}"/>
          </ac:spMkLst>
        </pc:spChg>
        <pc:spChg chg="add mod">
          <ac:chgData name="Vogel, Valerie" userId="63b62ff0-f182-4081-8ffa-5bd175ce632a" providerId="ADAL" clId="{B2BEC302-34E7-48F1-B643-B07E23E40D9C}" dt="2020-07-24T16:22:50.967" v="176" actId="1076"/>
          <ac:spMkLst>
            <pc:docMk/>
            <pc:sldMk cId="1649656276" sldId="382"/>
            <ac:spMk id="4" creationId="{7A9BFD8A-8C31-4015-BCD0-44BFB943C112}"/>
          </ac:spMkLst>
        </pc:spChg>
        <pc:spChg chg="add mod">
          <ac:chgData name="Vogel, Valerie" userId="63b62ff0-f182-4081-8ffa-5bd175ce632a" providerId="ADAL" clId="{B2BEC302-34E7-48F1-B643-B07E23E40D9C}" dt="2020-07-24T16:22:46.843" v="175" actId="1076"/>
          <ac:spMkLst>
            <pc:docMk/>
            <pc:sldMk cId="1649656276" sldId="382"/>
            <ac:spMk id="5" creationId="{54420CF7-1FD2-44E1-AB81-D88586E32DF0}"/>
          </ac:spMkLst>
        </pc:spChg>
      </pc:sldChg>
      <pc:sldChg chg="modSp modAnim">
        <pc:chgData name="Vogel, Valerie" userId="63b62ff0-f182-4081-8ffa-5bd175ce632a" providerId="ADAL" clId="{B2BEC302-34E7-48F1-B643-B07E23E40D9C}" dt="2020-07-24T16:23:58.148" v="182" actId="14100"/>
        <pc:sldMkLst>
          <pc:docMk/>
          <pc:sldMk cId="2252167811" sldId="387"/>
        </pc:sldMkLst>
        <pc:spChg chg="mod">
          <ac:chgData name="Vogel, Valerie" userId="63b62ff0-f182-4081-8ffa-5bd175ce632a" providerId="ADAL" clId="{B2BEC302-34E7-48F1-B643-B07E23E40D9C}" dt="2020-07-24T16:23:58.148" v="182" actId="14100"/>
          <ac:spMkLst>
            <pc:docMk/>
            <pc:sldMk cId="2252167811" sldId="387"/>
            <ac:spMk id="3" creationId="{00000000-0000-0000-0000-000000000000}"/>
          </ac:spMkLst>
        </pc:spChg>
      </pc:sldChg>
      <pc:sldChg chg="modSp">
        <pc:chgData name="Vogel, Valerie" userId="63b62ff0-f182-4081-8ffa-5bd175ce632a" providerId="ADAL" clId="{B2BEC302-34E7-48F1-B643-B07E23E40D9C}" dt="2020-07-24T16:24:09.708" v="184" actId="20577"/>
        <pc:sldMkLst>
          <pc:docMk/>
          <pc:sldMk cId="2572863089" sldId="390"/>
        </pc:sldMkLst>
        <pc:spChg chg="mod">
          <ac:chgData name="Vogel, Valerie" userId="63b62ff0-f182-4081-8ffa-5bd175ce632a" providerId="ADAL" clId="{B2BEC302-34E7-48F1-B643-B07E23E40D9C}" dt="2020-07-24T16:24:09.708" v="184" actId="20577"/>
          <ac:spMkLst>
            <pc:docMk/>
            <pc:sldMk cId="2572863089" sldId="390"/>
            <ac:spMk id="3" creationId="{00000000-0000-0000-0000-000000000000}"/>
          </ac:spMkLst>
        </pc:spChg>
      </pc:sldChg>
      <pc:sldChg chg="modSp">
        <pc:chgData name="Vogel, Valerie" userId="63b62ff0-f182-4081-8ffa-5bd175ce632a" providerId="ADAL" clId="{B2BEC302-34E7-48F1-B643-B07E23E40D9C}" dt="2020-07-28T13:27:53.271" v="258" actId="20577"/>
        <pc:sldMkLst>
          <pc:docMk/>
          <pc:sldMk cId="941911397" sldId="408"/>
        </pc:sldMkLst>
        <pc:spChg chg="mod">
          <ac:chgData name="Vogel, Valerie" userId="63b62ff0-f182-4081-8ffa-5bd175ce632a" providerId="ADAL" clId="{B2BEC302-34E7-48F1-B643-B07E23E40D9C}" dt="2020-07-28T13:27:53.271" v="258" actId="20577"/>
          <ac:spMkLst>
            <pc:docMk/>
            <pc:sldMk cId="941911397" sldId="408"/>
            <ac:spMk id="3" creationId="{557B06C9-6D4A-4ADC-988A-8A0A7096E644}"/>
          </ac:spMkLst>
        </pc:spChg>
      </pc:sldChg>
      <pc:sldChg chg="del">
        <pc:chgData name="Vogel, Valerie" userId="63b62ff0-f182-4081-8ffa-5bd175ce632a" providerId="ADAL" clId="{B2BEC302-34E7-48F1-B643-B07E23E40D9C}" dt="2020-07-24T16:05:18.069" v="5" actId="2696"/>
        <pc:sldMkLst>
          <pc:docMk/>
          <pc:sldMk cId="759063938" sldId="412"/>
        </pc:sldMkLst>
      </pc:sldChg>
      <pc:sldChg chg="del">
        <pc:chgData name="Vogel, Valerie" userId="63b62ff0-f182-4081-8ffa-5bd175ce632a" providerId="ADAL" clId="{B2BEC302-34E7-48F1-B643-B07E23E40D9C}" dt="2020-07-24T16:05:21.710" v="6" actId="2696"/>
        <pc:sldMkLst>
          <pc:docMk/>
          <pc:sldMk cId="912190496" sldId="413"/>
        </pc:sldMkLst>
      </pc:sldChg>
      <pc:sldChg chg="del">
        <pc:chgData name="Vogel, Valerie" userId="63b62ff0-f182-4081-8ffa-5bd175ce632a" providerId="ADAL" clId="{B2BEC302-34E7-48F1-B643-B07E23E40D9C}" dt="2020-07-24T16:05:23.582" v="7" actId="2696"/>
        <pc:sldMkLst>
          <pc:docMk/>
          <pc:sldMk cId="2273856676" sldId="416"/>
        </pc:sldMkLst>
      </pc:sldChg>
      <pc:sldChg chg="addSp delSp modSp">
        <pc:chgData name="Vogel, Valerie" userId="63b62ff0-f182-4081-8ffa-5bd175ce632a" providerId="ADAL" clId="{B2BEC302-34E7-48F1-B643-B07E23E40D9C}" dt="2020-07-24T16:28:49.071" v="253" actId="1076"/>
        <pc:sldMkLst>
          <pc:docMk/>
          <pc:sldMk cId="2342141334" sldId="417"/>
        </pc:sldMkLst>
        <pc:spChg chg="mod">
          <ac:chgData name="Vogel, Valerie" userId="63b62ff0-f182-4081-8ffa-5bd175ce632a" providerId="ADAL" clId="{B2BEC302-34E7-48F1-B643-B07E23E40D9C}" dt="2020-07-24T16:27:56.907" v="237" actId="14100"/>
          <ac:spMkLst>
            <pc:docMk/>
            <pc:sldMk cId="2342141334" sldId="417"/>
            <ac:spMk id="3" creationId="{86B52D43-A02D-4F2D-90CD-F99AD182B35A}"/>
          </ac:spMkLst>
        </pc:spChg>
        <pc:picChg chg="add del mod">
          <ac:chgData name="Vogel, Valerie" userId="63b62ff0-f182-4081-8ffa-5bd175ce632a" providerId="ADAL" clId="{B2BEC302-34E7-48F1-B643-B07E23E40D9C}" dt="2020-07-24T16:27:18.946" v="230"/>
          <ac:picMkLst>
            <pc:docMk/>
            <pc:sldMk cId="2342141334" sldId="417"/>
            <ac:picMk id="2" creationId="{15E3CD43-F5D9-4D7F-9492-92E11756FDEC}"/>
          </ac:picMkLst>
        </pc:picChg>
        <pc:picChg chg="add del mod">
          <ac:chgData name="Vogel, Valerie" userId="63b62ff0-f182-4081-8ffa-5bd175ce632a" providerId="ADAL" clId="{B2BEC302-34E7-48F1-B643-B07E23E40D9C}" dt="2020-07-24T16:27:06.835" v="227"/>
          <ac:picMkLst>
            <pc:docMk/>
            <pc:sldMk cId="2342141334" sldId="417"/>
            <ac:picMk id="4" creationId="{5C517253-B72A-4527-97BA-8BF3E4518685}"/>
          </ac:picMkLst>
        </pc:picChg>
        <pc:picChg chg="add mod">
          <ac:chgData name="Vogel, Valerie" userId="63b62ff0-f182-4081-8ffa-5bd175ce632a" providerId="ADAL" clId="{B2BEC302-34E7-48F1-B643-B07E23E40D9C}" dt="2020-07-24T16:28:45.667" v="252" actId="1076"/>
          <ac:picMkLst>
            <pc:docMk/>
            <pc:sldMk cId="2342141334" sldId="417"/>
            <ac:picMk id="5" creationId="{63C6E573-59FE-4B65-970E-F75B57A88D08}"/>
          </ac:picMkLst>
        </pc:picChg>
        <pc:picChg chg="add mod">
          <ac:chgData name="Vogel, Valerie" userId="63b62ff0-f182-4081-8ffa-5bd175ce632a" providerId="ADAL" clId="{B2BEC302-34E7-48F1-B643-B07E23E40D9C}" dt="2020-07-24T16:28:49.071" v="253" actId="1076"/>
          <ac:picMkLst>
            <pc:docMk/>
            <pc:sldMk cId="2342141334" sldId="417"/>
            <ac:picMk id="6" creationId="{38306AEE-20DE-4037-AF9B-A6A44D1B4049}"/>
          </ac:picMkLst>
        </pc:picChg>
        <pc:picChg chg="add mod">
          <ac:chgData name="Vogel, Valerie" userId="63b62ff0-f182-4081-8ffa-5bd175ce632a" providerId="ADAL" clId="{B2BEC302-34E7-48F1-B643-B07E23E40D9C}" dt="2020-07-24T16:28:40.561" v="250" actId="1076"/>
          <ac:picMkLst>
            <pc:docMk/>
            <pc:sldMk cId="2342141334" sldId="417"/>
            <ac:picMk id="7" creationId="{0334D9B7-D9BE-48CF-BC2E-1DBC60680B09}"/>
          </ac:picMkLst>
        </pc:picChg>
      </pc:sldChg>
      <pc:sldChg chg="modSp add">
        <pc:chgData name="Vogel, Valerie" userId="63b62ff0-f182-4081-8ffa-5bd175ce632a" providerId="ADAL" clId="{B2BEC302-34E7-48F1-B643-B07E23E40D9C}" dt="2020-07-24T16:25:45.850" v="214" actId="1076"/>
        <pc:sldMkLst>
          <pc:docMk/>
          <pc:sldMk cId="1107607296" sldId="418"/>
        </pc:sldMkLst>
        <pc:picChg chg="mod">
          <ac:chgData name="Vogel, Valerie" userId="63b62ff0-f182-4081-8ffa-5bd175ce632a" providerId="ADAL" clId="{B2BEC302-34E7-48F1-B643-B07E23E40D9C}" dt="2020-07-24T16:25:45.850" v="214" actId="1076"/>
          <ac:picMkLst>
            <pc:docMk/>
            <pc:sldMk cId="1107607296" sldId="418"/>
            <ac:picMk id="6" creationId="{F500F616-0F56-4B24-893A-110761A0C192}"/>
          </ac:picMkLst>
        </pc:picChg>
      </pc:sldChg>
      <pc:sldChg chg="add">
        <pc:chgData name="Vogel, Valerie" userId="63b62ff0-f182-4081-8ffa-5bd175ce632a" providerId="ADAL" clId="{B2BEC302-34E7-48F1-B643-B07E23E40D9C}" dt="2020-07-24T16:05:13.909" v="4"/>
        <pc:sldMkLst>
          <pc:docMk/>
          <pc:sldMk cId="2373915948" sldId="419"/>
        </pc:sldMkLst>
      </pc:sldChg>
      <pc:sldChg chg="add">
        <pc:chgData name="Vogel, Valerie" userId="63b62ff0-f182-4081-8ffa-5bd175ce632a" providerId="ADAL" clId="{B2BEC302-34E7-48F1-B643-B07E23E40D9C}" dt="2020-07-24T16:05:13.909" v="4"/>
        <pc:sldMkLst>
          <pc:docMk/>
          <pc:sldMk cId="956897806" sldId="4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9DFE1C-201A-43FE-BECB-5E75075A6F4D}" type="datetimeFigureOut">
              <a:rPr lang="en-US" smtClean="0"/>
              <a:t>9/4/2020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B64597-FC40-4CC5-8733-223EAD23241F}" type="slidenum">
              <a:rPr lang="en-US" smtClean="0"/>
              <a:t>‹#›</a:t>
            </a:fld>
            <a:endParaRPr lang="en-US"/>
          </a:p>
        </p:txBody>
      </p:sp>
    </p:spTree>
    <p:extLst>
      <p:ext uri="{BB962C8B-B14F-4D97-AF65-F5344CB8AC3E}">
        <p14:creationId xmlns:p14="http://schemas.microsoft.com/office/powerpoint/2010/main" val="365726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114800"/>
            <a:ext cx="6172200" cy="4343400"/>
          </a:xfrm>
        </p:spPr>
        <p:txBody>
          <a:bodyPr/>
          <a:lstStyle/>
          <a:p>
            <a:pPr marR="0" lvl="0">
              <a:lnSpc>
                <a:spcPct val="107000"/>
              </a:lnSpc>
              <a:spcBef>
                <a:spcPts val="0"/>
              </a:spcBef>
              <a:spcAft>
                <a:spcPts val="800"/>
              </a:spcAft>
            </a:pPr>
            <a:r>
              <a:rPr lang="en-US" sz="1800" dirty="0"/>
              <a:t>Say: Welcome </a:t>
            </a:r>
            <a:r>
              <a:rPr lang="en-US" sz="1800" b="1" dirty="0"/>
              <a:t>Domestic Church</a:t>
            </a:r>
            <a:r>
              <a:rPr lang="en-US" sz="1800" dirty="0"/>
              <a:t>! Yes that’s correct. Each and every one of your homes is a </a:t>
            </a:r>
            <a:r>
              <a:rPr lang="en-US" sz="1800" b="1" dirty="0"/>
              <a:t>Domestic Church</a:t>
            </a:r>
            <a:r>
              <a:rPr lang="en-US" sz="1800" dirty="0"/>
              <a:t>. Our session together are designed to help you all grow in faith and live your lives as Catholics. Today’s session, </a:t>
            </a:r>
            <a:r>
              <a:rPr lang="en-US" sz="1800" b="1" dirty="0"/>
              <a:t>Unit 1 Revelation</a:t>
            </a:r>
            <a:r>
              <a:rPr lang="en-US" sz="1800" dirty="0"/>
              <a:t>, will introduce you to this unit’s theme using the same process that is presented in your child’s Alive in Christ Book: </a:t>
            </a:r>
            <a:r>
              <a:rPr lang="en-US" sz="1800" b="1" dirty="0"/>
              <a:t>Invite-Discover-Live (three-step catechetical process) </a:t>
            </a:r>
            <a:r>
              <a:rPr lang="en-US" sz="1800" dirty="0"/>
              <a:t>Starting with an </a:t>
            </a:r>
            <a:r>
              <a:rPr lang="en-US" sz="1800" b="1" u="sng" dirty="0"/>
              <a:t>invitation</a:t>
            </a:r>
            <a:r>
              <a:rPr lang="en-US" sz="1800" dirty="0"/>
              <a:t> into God’s Word, we will then </a:t>
            </a:r>
            <a:r>
              <a:rPr lang="en-US" sz="1800" b="1" u="sng" dirty="0"/>
              <a:t>discover</a:t>
            </a:r>
            <a:r>
              <a:rPr lang="en-US" sz="1800" dirty="0"/>
              <a:t> what the Catholic Church teaches about God’s </a:t>
            </a:r>
            <a:r>
              <a:rPr lang="en-US" sz="1800" b="1" dirty="0"/>
              <a:t>Revelation </a:t>
            </a:r>
            <a:r>
              <a:rPr lang="en-US" sz="1800" dirty="0"/>
              <a:t>so we can  </a:t>
            </a:r>
            <a:r>
              <a:rPr lang="en-US" sz="1800" b="1" u="sng" dirty="0"/>
              <a:t>Live</a:t>
            </a:r>
            <a:r>
              <a:rPr lang="en-US" sz="1800" b="1" dirty="0"/>
              <a:t> </a:t>
            </a:r>
            <a:r>
              <a:rPr lang="en-US" sz="1800" dirty="0"/>
              <a:t>a life that reflects our faith. In today’s session you will experience an example of each of the three steps.</a:t>
            </a:r>
          </a:p>
          <a:p>
            <a:r>
              <a:rPr lang="en-US" sz="1800" dirty="0"/>
              <a:t>This information will serve as a briefing for you as you work with your children to explore how we live this faith in everyday life.  (Remember that there are 3 Chapters in each Unit)</a:t>
            </a:r>
          </a:p>
          <a:p>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4597-FC40-4CC5-8733-223EAD2324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6231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Say: The </a:t>
            </a:r>
            <a:r>
              <a:rPr lang="en-US" sz="2000" b="1" dirty="0"/>
              <a:t>Discover</a:t>
            </a:r>
            <a:r>
              <a:rPr lang="en-US" sz="2000" dirty="0"/>
              <a:t> Step helps form Catholic Identity through the study of Scripture, knowledge of  Church teaching, and an understanding of Catholic practices. </a:t>
            </a:r>
          </a:p>
        </p:txBody>
      </p:sp>
      <p:sp>
        <p:nvSpPr>
          <p:cNvPr id="4" name="Slide Number Placeholder 3"/>
          <p:cNvSpPr>
            <a:spLocks noGrp="1"/>
          </p:cNvSpPr>
          <p:nvPr>
            <p:ph type="sldNum" sz="quarter" idx="5"/>
          </p:nvPr>
        </p:nvSpPr>
        <p:spPr/>
        <p:txBody>
          <a:bodyPr/>
          <a:lstStyle/>
          <a:p>
            <a:fld id="{36B64597-FC40-4CC5-8733-223EAD23241F}" type="slidenum">
              <a:rPr lang="en-US" smtClean="0"/>
              <a:t>10</a:t>
            </a:fld>
            <a:endParaRPr lang="en-US"/>
          </a:p>
        </p:txBody>
      </p:sp>
    </p:spTree>
    <p:extLst>
      <p:ext uri="{BB962C8B-B14F-4D97-AF65-F5344CB8AC3E}">
        <p14:creationId xmlns:p14="http://schemas.microsoft.com/office/powerpoint/2010/main" val="1043176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God’s communication with us continues throughout our lives. God reveals himself to us through creation, in a unique way in his Word in Sacred Scripture and Sacred Tradition, and most especially through his Son, Jesus Christ. We also come to know God through the many personal and communal experiences we have. </a:t>
            </a:r>
          </a:p>
        </p:txBody>
      </p:sp>
      <p:sp>
        <p:nvSpPr>
          <p:cNvPr id="4" name="Slide Number Placeholder 3"/>
          <p:cNvSpPr>
            <a:spLocks noGrp="1"/>
          </p:cNvSpPr>
          <p:nvPr>
            <p:ph type="sldNum" sz="quarter" idx="5"/>
          </p:nvPr>
        </p:nvSpPr>
        <p:spPr/>
        <p:txBody>
          <a:bodyPr/>
          <a:lstStyle/>
          <a:p>
            <a:fld id="{36B64597-FC40-4CC5-8733-223EAD23241F}" type="slidenum">
              <a:rPr lang="en-US" smtClean="0"/>
              <a:t>11</a:t>
            </a:fld>
            <a:endParaRPr lang="en-US"/>
          </a:p>
        </p:txBody>
      </p:sp>
    </p:spTree>
    <p:extLst>
      <p:ext uri="{BB962C8B-B14F-4D97-AF65-F5344CB8AC3E}">
        <p14:creationId xmlns:p14="http://schemas.microsoft.com/office/powerpoint/2010/main" val="2079984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solidFill>
                  <a:prstClr val="black"/>
                </a:solidFill>
              </a:rPr>
              <a:t>As we continue to respond to God in faith, we grow in a deeper and more intimate relationship with him. Continued study, prayer, and reflection with Scripture help us to understand and apply God’s Word to our lives.</a:t>
            </a:r>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12</a:t>
            </a:fld>
            <a:endParaRPr lang="en-US"/>
          </a:p>
        </p:txBody>
      </p:sp>
    </p:spTree>
    <p:extLst>
      <p:ext uri="{BB962C8B-B14F-4D97-AF65-F5344CB8AC3E}">
        <p14:creationId xmlns:p14="http://schemas.microsoft.com/office/powerpoint/2010/main" val="966311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Ask </a:t>
            </a:r>
            <a:r>
              <a:rPr lang="en-US" sz="2000" dirty="0"/>
              <a:t>families to discuss the question and write </a:t>
            </a:r>
            <a:r>
              <a:rPr lang="en-US" sz="2000" kern="1200" dirty="0">
                <a:solidFill>
                  <a:schemeClr val="tx1"/>
                </a:solidFill>
                <a:effectLst/>
                <a:latin typeface="+mn-lt"/>
                <a:ea typeface="+mn-ea"/>
                <a:cs typeface="+mn-cs"/>
              </a:rPr>
              <a:t> down (in their </a:t>
            </a:r>
            <a:r>
              <a:rPr lang="en-US" sz="2000" b="1" kern="1200" dirty="0">
                <a:solidFill>
                  <a:schemeClr val="tx1"/>
                </a:solidFill>
                <a:effectLst/>
                <a:latin typeface="+mn-lt"/>
                <a:ea typeface="+mn-ea"/>
                <a:cs typeface="+mn-cs"/>
              </a:rPr>
              <a:t>Family + Faith Journals</a:t>
            </a:r>
            <a:r>
              <a:rPr lang="en-US" sz="2000" kern="1200" dirty="0">
                <a:solidFill>
                  <a:schemeClr val="tx1"/>
                </a:solidFill>
                <a:effectLst/>
                <a:latin typeface="+mn-lt"/>
                <a:ea typeface="+mn-ea"/>
                <a:cs typeface="+mn-cs"/>
              </a:rPr>
              <a:t>) words or phrases that explain / describe Revelation.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Ask for some response from the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Once you’ve had a few responses, click through the list on the slide.</a:t>
            </a:r>
          </a:p>
          <a:p>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13</a:t>
            </a:fld>
            <a:endParaRPr lang="en-US"/>
          </a:p>
        </p:txBody>
      </p:sp>
    </p:spTree>
    <p:extLst>
      <p:ext uri="{BB962C8B-B14F-4D97-AF65-F5344CB8AC3E}">
        <p14:creationId xmlns:p14="http://schemas.microsoft.com/office/powerpoint/2010/main" val="237468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“to reveal” is to make known or communicate. Revelation can be described as something that is revealed, an enlightening or astonishing or surprising disclosure (Merriam Webster).</a:t>
            </a:r>
          </a:p>
          <a:p>
            <a:endParaRPr lang="en-US" sz="2000" b="1" dirty="0"/>
          </a:p>
          <a:p>
            <a:r>
              <a:rPr lang="en-US" sz="2000" b="1" dirty="0"/>
              <a:t>As Catholics, we define </a:t>
            </a:r>
            <a:r>
              <a:rPr lang="en-US" sz="2000" b="1" u="sng" dirty="0"/>
              <a:t>Divine Revelation as </a:t>
            </a:r>
          </a:p>
          <a:p>
            <a:r>
              <a:rPr lang="en-US" sz="2000" b="1" u="sng" dirty="0"/>
              <a:t>the process by which God makes himself known to humans and discloses who he is and his plan for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fld id="{36B64597-FC40-4CC5-8733-223EAD23241F}" type="slidenum">
              <a:rPr lang="en-US" smtClean="0"/>
              <a:t>14</a:t>
            </a:fld>
            <a:endParaRPr lang="en-US"/>
          </a:p>
        </p:txBody>
      </p:sp>
    </p:spTree>
    <p:extLst>
      <p:ext uri="{BB962C8B-B14F-4D97-AF65-F5344CB8AC3E}">
        <p14:creationId xmlns:p14="http://schemas.microsoft.com/office/powerpoint/2010/main" val="3620604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Read slide:</a:t>
            </a:r>
            <a:endParaRPr lang="en-US" sz="2000"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How many of you have been pleasantly surprised by creation? You looked at a starry night, and might have been amazed at how infinite it seemed, how tiny we are. Or maybe you watched a beautiful sunset and stood in awe of God’s glory. We feel God’s presence in nature.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fld id="{36B64597-FC40-4CC5-8733-223EAD23241F}" type="slidenum">
              <a:rPr lang="en-US" smtClean="0"/>
              <a:t>15</a:t>
            </a:fld>
            <a:endParaRPr lang="en-US"/>
          </a:p>
        </p:txBody>
      </p:sp>
    </p:spTree>
    <p:extLst>
      <p:ext uri="{BB962C8B-B14F-4D97-AF65-F5344CB8AC3E}">
        <p14:creationId xmlns:p14="http://schemas.microsoft.com/office/powerpoint/2010/main" val="848699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Say nothing, just leave slide up for about 15 seconds</a:t>
            </a:r>
          </a:p>
        </p:txBody>
      </p:sp>
      <p:sp>
        <p:nvSpPr>
          <p:cNvPr id="4" name="Slide Number Placeholder 3"/>
          <p:cNvSpPr>
            <a:spLocks noGrp="1"/>
          </p:cNvSpPr>
          <p:nvPr>
            <p:ph type="sldNum" sz="quarter" idx="5"/>
          </p:nvPr>
        </p:nvSpPr>
        <p:spPr/>
        <p:txBody>
          <a:bodyPr/>
          <a:lstStyle/>
          <a:p>
            <a:fld id="{36B64597-FC40-4CC5-8733-223EAD23241F}" type="slidenum">
              <a:rPr lang="en-US" smtClean="0"/>
              <a:t>16</a:t>
            </a:fld>
            <a:endParaRPr lang="en-US"/>
          </a:p>
        </p:txBody>
      </p:sp>
    </p:spTree>
    <p:extLst>
      <p:ext uri="{BB962C8B-B14F-4D97-AF65-F5344CB8AC3E}">
        <p14:creationId xmlns:p14="http://schemas.microsoft.com/office/powerpoint/2010/main" val="1147656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n-lt"/>
                <a:ea typeface="+mn-ea"/>
                <a:cs typeface="+mn-cs"/>
              </a:rPr>
              <a:t>Say nothing, just leave slide up for about </a:t>
            </a:r>
            <a:r>
              <a:rPr lang="en-US" dirty="0">
                <a:solidFill>
                  <a:prstClr val="black"/>
                </a:solidFill>
              </a:rPr>
              <a:t>15</a:t>
            </a:r>
            <a:r>
              <a:rPr kumimoji="0" lang="en-US" b="0" i="0" u="none" strike="noStrike" kern="1200" cap="none" spc="0" normalizeH="0" baseline="0" noProof="0" dirty="0">
                <a:ln>
                  <a:noFill/>
                </a:ln>
                <a:solidFill>
                  <a:prstClr val="black"/>
                </a:solidFill>
                <a:effectLst/>
                <a:uLnTx/>
                <a:uFillTx/>
                <a:latin typeface="+mn-lt"/>
                <a:ea typeface="+mn-ea"/>
                <a:cs typeface="+mn-cs"/>
              </a:rPr>
              <a:t> seconds</a:t>
            </a:r>
          </a:p>
          <a:p>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17</a:t>
            </a:fld>
            <a:endParaRPr lang="en-US"/>
          </a:p>
        </p:txBody>
      </p:sp>
    </p:spTree>
    <p:extLst>
      <p:ext uri="{BB962C8B-B14F-4D97-AF65-F5344CB8AC3E}">
        <p14:creationId xmlns:p14="http://schemas.microsoft.com/office/powerpoint/2010/main" val="1959724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You might remember that feeling of holding your newborn infant wondering how this beautiful creature could be created from the love you share, and especially the feeling of surprise at how you could love this child more than you ever imagined.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18</a:t>
            </a:fld>
            <a:endParaRPr lang="en-US"/>
          </a:p>
        </p:txBody>
      </p:sp>
    </p:spTree>
    <p:extLst>
      <p:ext uri="{BB962C8B-B14F-4D97-AF65-F5344CB8AC3E}">
        <p14:creationId xmlns:p14="http://schemas.microsoft.com/office/powerpoint/2010/main" val="3572396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Say nothing, just leave slide up for about 15 seconds</a:t>
            </a:r>
          </a:p>
          <a:p>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19</a:t>
            </a:fld>
            <a:endParaRPr lang="en-US"/>
          </a:p>
        </p:txBody>
      </p:sp>
    </p:spTree>
    <p:extLst>
      <p:ext uri="{BB962C8B-B14F-4D97-AF65-F5344CB8AC3E}">
        <p14:creationId xmlns:p14="http://schemas.microsoft.com/office/powerpoint/2010/main" val="1961873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Each time we gather for a session, we will  begin by reflecting on God’s Word.</a:t>
            </a:r>
          </a:p>
          <a:p>
            <a:r>
              <a:rPr lang="en-US" sz="1800" dirty="0"/>
              <a:t>In every chapter  you and your children will begin each lesson this way. </a:t>
            </a:r>
            <a:r>
              <a:rPr lang="en-US" sz="1800" b="1" dirty="0"/>
              <a:t>(INVITE page)</a:t>
            </a:r>
            <a:r>
              <a:rPr lang="en-US" sz="1800" dirty="0"/>
              <a:t>They will hear the Word of God, reflect on it, and open their hearts and minds to how God is speaking to them in this reading of Scripture. This reflection process is based on an ancient form of prayer called </a:t>
            </a:r>
            <a:r>
              <a:rPr lang="en-US" sz="1800" dirty="0">
                <a:highlight>
                  <a:srgbClr val="FFFF00"/>
                </a:highlight>
              </a:rPr>
              <a:t>Lectio Divina</a:t>
            </a:r>
            <a:r>
              <a:rPr lang="en-US" sz="1800" dirty="0"/>
              <a:t>. (Latin for divine reading) In it we read/hear the Word of God, listen carefully, and reflect on what God is </a:t>
            </a:r>
            <a:r>
              <a:rPr lang="en-US" sz="1800" b="1" dirty="0"/>
              <a:t>saying</a:t>
            </a:r>
            <a:r>
              <a:rPr lang="en-US" sz="1800" dirty="0"/>
              <a:t> to us. </a:t>
            </a:r>
          </a:p>
          <a:p>
            <a:endParaRPr lang="en-US" sz="1800" dirty="0"/>
          </a:p>
          <a:p>
            <a:r>
              <a:rPr lang="en-US" sz="1800" dirty="0"/>
              <a:t>(Use the picture on the next slide to talk a little bit about the prayer space, discussing the idea of having a family prayer space at home.) </a:t>
            </a:r>
          </a:p>
          <a:p>
            <a:endParaRPr lang="en-US" sz="1400" dirty="0"/>
          </a:p>
        </p:txBody>
      </p:sp>
      <p:sp>
        <p:nvSpPr>
          <p:cNvPr id="4" name="Slide Number Placeholder 3"/>
          <p:cNvSpPr>
            <a:spLocks noGrp="1"/>
          </p:cNvSpPr>
          <p:nvPr>
            <p:ph type="sldNum" sz="quarter" idx="5"/>
          </p:nvPr>
        </p:nvSpPr>
        <p:spPr/>
        <p:txBody>
          <a:bodyPr/>
          <a:lstStyle/>
          <a:p>
            <a:fld id="{36B64597-FC40-4CC5-8733-223EAD23241F}" type="slidenum">
              <a:rPr lang="en-US" smtClean="0"/>
              <a:t>2</a:t>
            </a:fld>
            <a:endParaRPr lang="en-US"/>
          </a:p>
        </p:txBody>
      </p:sp>
    </p:spTree>
    <p:extLst>
      <p:ext uri="{BB962C8B-B14F-4D97-AF65-F5344CB8AC3E}">
        <p14:creationId xmlns:p14="http://schemas.microsoft.com/office/powerpoint/2010/main" val="3535726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2400" kern="1200" dirty="0">
                <a:solidFill>
                  <a:schemeClr val="tx1"/>
                </a:solidFill>
                <a:effectLst/>
                <a:latin typeface="+mn-lt"/>
                <a:ea typeface="+mn-ea"/>
                <a:cs typeface="+mn-cs"/>
              </a:rPr>
              <a:t>Read slide: </a:t>
            </a:r>
          </a:p>
          <a:p>
            <a:pPr lvl="0">
              <a:defRPr/>
            </a:pPr>
            <a:r>
              <a:rPr lang="en-US" sz="2400" dirty="0"/>
              <a:t>These are beautiful experiences that enlighten us. We learn something about ourselves, but even more importantly, we learn about our Creator. </a:t>
            </a:r>
          </a:p>
          <a:p>
            <a:pPr lvl="0">
              <a:defRPr/>
            </a:pPr>
            <a:endParaRPr lang="en-US" sz="2400" dirty="0"/>
          </a:p>
          <a:p>
            <a:pPr lvl="0">
              <a:defRPr/>
            </a:pPr>
            <a:r>
              <a:rPr lang="en-US" sz="2400" dirty="0"/>
              <a:t>We feel a part of something bigger than ourselves. Wonder and awe come together and reveal to us the mystery of God and of being part of his creation.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20</a:t>
            </a:fld>
            <a:endParaRPr lang="en-US"/>
          </a:p>
        </p:txBody>
      </p:sp>
    </p:spTree>
    <p:extLst>
      <p:ext uri="{BB962C8B-B14F-4D97-AF65-F5344CB8AC3E}">
        <p14:creationId xmlns:p14="http://schemas.microsoft.com/office/powerpoint/2010/main" val="847652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Play Video</a:t>
            </a:r>
          </a:p>
        </p:txBody>
      </p:sp>
      <p:sp>
        <p:nvSpPr>
          <p:cNvPr id="4" name="Slide Number Placeholder 3"/>
          <p:cNvSpPr>
            <a:spLocks noGrp="1"/>
          </p:cNvSpPr>
          <p:nvPr>
            <p:ph type="sldNum" sz="quarter" idx="5"/>
          </p:nvPr>
        </p:nvSpPr>
        <p:spPr/>
        <p:txBody>
          <a:bodyPr/>
          <a:lstStyle/>
          <a:p>
            <a:fld id="{36B64597-FC40-4CC5-8733-223EAD23241F}" type="slidenum">
              <a:rPr lang="en-US" smtClean="0"/>
              <a:t>21</a:t>
            </a:fld>
            <a:endParaRPr lang="en-US"/>
          </a:p>
        </p:txBody>
      </p:sp>
    </p:spTree>
    <p:extLst>
      <p:ext uri="{BB962C8B-B14F-4D97-AF65-F5344CB8AC3E}">
        <p14:creationId xmlns:p14="http://schemas.microsoft.com/office/powerpoint/2010/main" val="2012704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kern="1200" dirty="0">
                <a:solidFill>
                  <a:schemeClr val="tx1"/>
                </a:solidFill>
                <a:effectLst/>
                <a:latin typeface="+mn-lt"/>
                <a:ea typeface="+mn-ea"/>
                <a:cs typeface="+mn-cs"/>
              </a:rPr>
              <a:t> </a:t>
            </a:r>
            <a:r>
              <a:rPr lang="en-US" sz="1800" dirty="0"/>
              <a:t>So how do we know God? How does he reveal himself to us? God reveals himself to us through creation, of course. When we spend time outside in nature we are reminded of all that God created.</a:t>
            </a:r>
          </a:p>
          <a:p>
            <a:pPr lvl="0">
              <a:defRPr/>
            </a:pPr>
            <a:endParaRPr lang="en-US" sz="1800" dirty="0"/>
          </a:p>
          <a:p>
            <a:pPr lvl="0">
              <a:defRPr/>
            </a:pPr>
            <a:r>
              <a:rPr lang="en-US" sz="1800" dirty="0"/>
              <a:t> Suggest  families plan a nature walk to carefully look for signs of God’s Creation. Bring your Family + Faith Journal and take some notes.</a:t>
            </a:r>
          </a:p>
          <a:p>
            <a:pPr lvl="0">
              <a:defRPr/>
            </a:pPr>
            <a:endParaRPr lang="en-US" sz="1800" dirty="0"/>
          </a:p>
          <a:p>
            <a:pPr lvl="0">
              <a:defRPr/>
            </a:pPr>
            <a:endParaRPr lang="en-US" dirty="0"/>
          </a:p>
          <a:p>
            <a:pPr lvl="0">
              <a:defRPr/>
            </a:pPr>
            <a:endParaRPr lang="en-US" dirty="0"/>
          </a:p>
          <a:p>
            <a:pPr lvl="0">
              <a:defRPr/>
            </a:pPr>
            <a:endParaRPr lang="en-US" dirty="0"/>
          </a:p>
          <a:p>
            <a:pPr lvl="0">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22</a:t>
            </a:fld>
            <a:endParaRPr lang="en-US"/>
          </a:p>
        </p:txBody>
      </p:sp>
    </p:spTree>
    <p:extLst>
      <p:ext uri="{BB962C8B-B14F-4D97-AF65-F5344CB8AC3E}">
        <p14:creationId xmlns:p14="http://schemas.microsoft.com/office/powerpoint/2010/main" val="2493647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23</a:t>
            </a:fld>
            <a:endParaRPr lang="en-US"/>
          </a:p>
        </p:txBody>
      </p:sp>
      <p:sp>
        <p:nvSpPr>
          <p:cNvPr id="5" name="Rectangle 4">
            <a:extLst>
              <a:ext uri="{FF2B5EF4-FFF2-40B4-BE49-F238E27FC236}">
                <a16:creationId xmlns:a16="http://schemas.microsoft.com/office/drawing/2014/main" xmlns="" id="{361C123D-C282-47B4-8AE3-0249EBDD6988}"/>
              </a:ext>
            </a:extLst>
          </p:cNvPr>
          <p:cNvSpPr/>
          <p:nvPr/>
        </p:nvSpPr>
        <p:spPr>
          <a:xfrm>
            <a:off x="457200" y="4724400"/>
            <a:ext cx="5486400" cy="2031325"/>
          </a:xfrm>
          <a:prstGeom prst="rect">
            <a:avLst/>
          </a:prstGeom>
        </p:spPr>
        <p:txBody>
          <a:bodyPr wrap="square">
            <a:spAutoFit/>
          </a:bodyPr>
          <a:lstStyle/>
          <a:p>
            <a:r>
              <a:rPr lang="en-US" dirty="0"/>
              <a:t>Most of us also come to know God through the people in our lives. </a:t>
            </a:r>
          </a:p>
          <a:p>
            <a:endParaRPr lang="en-US" dirty="0"/>
          </a:p>
          <a:p>
            <a:r>
              <a:rPr lang="en-US" dirty="0"/>
              <a:t>Through our relationships, with our parents, our children, our friends and family, our priests   and spiritual companions, our godparents and Confirmation sponsors, we come to know the love of God.</a:t>
            </a:r>
          </a:p>
        </p:txBody>
      </p:sp>
    </p:spTree>
    <p:extLst>
      <p:ext uri="{BB962C8B-B14F-4D97-AF65-F5344CB8AC3E}">
        <p14:creationId xmlns:p14="http://schemas.microsoft.com/office/powerpoint/2010/main" val="512414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24</a:t>
            </a:fld>
            <a:endParaRPr lang="en-US"/>
          </a:p>
        </p:txBody>
      </p:sp>
      <p:sp>
        <p:nvSpPr>
          <p:cNvPr id="5" name="Rectangle 4">
            <a:extLst>
              <a:ext uri="{FF2B5EF4-FFF2-40B4-BE49-F238E27FC236}">
                <a16:creationId xmlns:a16="http://schemas.microsoft.com/office/drawing/2014/main" xmlns="" id="{36558B34-235B-42AF-A155-9AB19D798338}"/>
              </a:ext>
            </a:extLst>
          </p:cNvPr>
          <p:cNvSpPr/>
          <p:nvPr/>
        </p:nvSpPr>
        <p:spPr>
          <a:xfrm>
            <a:off x="381000" y="4724400"/>
            <a:ext cx="5486400" cy="2585323"/>
          </a:xfrm>
          <a:prstGeom prst="rect">
            <a:avLst/>
          </a:prstGeom>
        </p:spPr>
        <p:txBody>
          <a:bodyPr wrap="square">
            <a:spAutoFit/>
          </a:bodyPr>
          <a:lstStyle/>
          <a:p>
            <a:r>
              <a:rPr lang="en-US" dirty="0"/>
              <a:t>Who teaches you about God? Who shows you who God is? How else do we learn about God? How can we get to know him better? </a:t>
            </a:r>
          </a:p>
          <a:p>
            <a:endParaRPr lang="en-US" dirty="0"/>
          </a:p>
          <a:p>
            <a:r>
              <a:rPr lang="en-US" dirty="0"/>
              <a:t>We will learn that God reveals himself to us through:</a:t>
            </a:r>
          </a:p>
          <a:p>
            <a:endParaRPr lang="en-US" dirty="0"/>
          </a:p>
          <a:p>
            <a:r>
              <a:rPr lang="en-US" dirty="0"/>
              <a:t> Sacred Scripture, Sacred Tradition, and especially through his Son, Jesus Christ. The Bible, Sacred Scripture, is the inspired Word of God written in human words. </a:t>
            </a:r>
          </a:p>
        </p:txBody>
      </p:sp>
    </p:spTree>
    <p:extLst>
      <p:ext uri="{BB962C8B-B14F-4D97-AF65-F5344CB8AC3E}">
        <p14:creationId xmlns:p14="http://schemas.microsoft.com/office/powerpoint/2010/main" val="2978201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517970"/>
            <a:ext cx="5486400" cy="4114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Ask participants to discuss and write down answers </a:t>
            </a:r>
            <a:r>
              <a:rPr lang="en-US" sz="2000" dirty="0"/>
              <a:t>in their </a:t>
            </a:r>
            <a:r>
              <a:rPr lang="en-US" sz="2000" b="1" dirty="0"/>
              <a:t>Family + Faith Journal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kern="1200" dirty="0">
              <a:solidFill>
                <a:schemeClr val="tx1"/>
              </a:solidFill>
              <a:effectLst/>
              <a:latin typeface="+mn-lt"/>
              <a:ea typeface="+mn-ea"/>
              <a:cs typeface="+mn-cs"/>
            </a:endParaRPr>
          </a:p>
          <a:p>
            <a:pPr lvl="0">
              <a:defRPr/>
            </a:pPr>
            <a:r>
              <a:rPr lang="en-US" sz="2000" dirty="0"/>
              <a:t>Assure them they don’t need to go deep here, sharing specific experiences, unless they feel led by the Spirit to do so.</a:t>
            </a:r>
            <a:endParaRPr lang="en-US" sz="2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Allow a few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Ask if anyone would like to share an answer.</a:t>
            </a:r>
          </a:p>
        </p:txBody>
      </p:sp>
      <p:sp>
        <p:nvSpPr>
          <p:cNvPr id="4" name="Slide Number Placeholder 3"/>
          <p:cNvSpPr>
            <a:spLocks noGrp="1"/>
          </p:cNvSpPr>
          <p:nvPr>
            <p:ph type="sldNum" sz="quarter" idx="5"/>
          </p:nvPr>
        </p:nvSpPr>
        <p:spPr/>
        <p:txBody>
          <a:bodyPr/>
          <a:lstStyle/>
          <a:p>
            <a:fld id="{36B64597-FC40-4CC5-8733-223EAD23241F}" type="slidenum">
              <a:rPr lang="en-US" smtClean="0"/>
              <a:t>25</a:t>
            </a:fld>
            <a:endParaRPr lang="en-US"/>
          </a:p>
        </p:txBody>
      </p:sp>
    </p:spTree>
    <p:extLst>
      <p:ext uri="{BB962C8B-B14F-4D97-AF65-F5344CB8AC3E}">
        <p14:creationId xmlns:p14="http://schemas.microsoft.com/office/powerpoint/2010/main" val="4023106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26</a:t>
            </a:fld>
            <a:endParaRPr lang="en-US"/>
          </a:p>
        </p:txBody>
      </p:sp>
      <p:sp>
        <p:nvSpPr>
          <p:cNvPr id="5" name="Rectangle 4">
            <a:extLst>
              <a:ext uri="{FF2B5EF4-FFF2-40B4-BE49-F238E27FC236}">
                <a16:creationId xmlns:a16="http://schemas.microsoft.com/office/drawing/2014/main" xmlns="" id="{83ED3D8D-3025-4317-B477-AC3FD927AA93}"/>
              </a:ext>
            </a:extLst>
          </p:cNvPr>
          <p:cNvSpPr/>
          <p:nvPr/>
        </p:nvSpPr>
        <p:spPr>
          <a:xfrm>
            <a:off x="838200" y="4648200"/>
            <a:ext cx="5334000" cy="369332"/>
          </a:xfrm>
          <a:prstGeom prst="rect">
            <a:avLst/>
          </a:prstGeom>
        </p:spPr>
        <p:txBody>
          <a:bodyPr wrap="square">
            <a:spAutoFit/>
          </a:bodyPr>
          <a:lstStyle/>
          <a:p>
            <a:endParaRPr lang="en-US" dirty="0"/>
          </a:p>
        </p:txBody>
      </p:sp>
      <p:sp>
        <p:nvSpPr>
          <p:cNvPr id="6" name="Rectangle 5">
            <a:extLst>
              <a:ext uri="{FF2B5EF4-FFF2-40B4-BE49-F238E27FC236}">
                <a16:creationId xmlns:a16="http://schemas.microsoft.com/office/drawing/2014/main" xmlns="" id="{28D7410D-8EA3-40D0-A7EF-B1C6B3FB39E8}"/>
              </a:ext>
            </a:extLst>
          </p:cNvPr>
          <p:cNvSpPr/>
          <p:nvPr/>
        </p:nvSpPr>
        <p:spPr>
          <a:xfrm>
            <a:off x="304800" y="4341813"/>
            <a:ext cx="6324600" cy="3785652"/>
          </a:xfrm>
          <a:prstGeom prst="rect">
            <a:avLst/>
          </a:prstGeom>
        </p:spPr>
        <p:txBody>
          <a:bodyPr wrap="square">
            <a:spAutoFit/>
          </a:bodyPr>
          <a:lstStyle/>
          <a:p>
            <a:r>
              <a:rPr lang="en-US" sz="2400" dirty="0"/>
              <a:t>The Catholic Church teaches us the story of our faith—the story of God and his plan for our salvation, through his Son, Jesus Christ. We find this plan in Scripture, but we also see the images of this plan in our churches, in stained glass windows, in the Stations of the Cross, in statues, in the image of the Crucifixion, in icons, and in our baptismal fonts. The Church keeps and protects this Tradition and ensures our correct understanding of this teaching of salvation. </a:t>
            </a:r>
          </a:p>
        </p:txBody>
      </p:sp>
    </p:spTree>
    <p:extLst>
      <p:ext uri="{BB962C8B-B14F-4D97-AF65-F5344CB8AC3E}">
        <p14:creationId xmlns:p14="http://schemas.microsoft.com/office/powerpoint/2010/main" val="3523787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5943600" cy="4114800"/>
          </a:xfrm>
        </p:spPr>
        <p:txBody>
          <a:bodyPr/>
          <a:lstStyle/>
          <a:p>
            <a:pPr lvl="0">
              <a:defRPr/>
            </a:pPr>
            <a:r>
              <a:rPr lang="en-US" sz="2000" dirty="0"/>
              <a:t>This correct understanding comes from Scripture and from oral tradition, the oral teachings Jesus gave his Apostles, who handed them down to us through his Church. We are all called to know God. But I have to ask myself, we have to ask ourselves: How do I know God? How do I develop a relationship with him? </a:t>
            </a:r>
          </a:p>
        </p:txBody>
      </p:sp>
      <p:sp>
        <p:nvSpPr>
          <p:cNvPr id="4" name="Slide Number Placeholder 3"/>
          <p:cNvSpPr>
            <a:spLocks noGrp="1"/>
          </p:cNvSpPr>
          <p:nvPr>
            <p:ph type="sldNum" sz="quarter" idx="5"/>
          </p:nvPr>
        </p:nvSpPr>
        <p:spPr/>
        <p:txBody>
          <a:bodyPr/>
          <a:lstStyle/>
          <a:p>
            <a:fld id="{36B64597-FC40-4CC5-8733-223EAD23241F}" type="slidenum">
              <a:rPr lang="en-US" smtClean="0"/>
              <a:t>27</a:t>
            </a:fld>
            <a:endParaRPr lang="en-US"/>
          </a:p>
        </p:txBody>
      </p:sp>
    </p:spTree>
    <p:extLst>
      <p:ext uri="{BB962C8B-B14F-4D97-AF65-F5344CB8AC3E}">
        <p14:creationId xmlns:p14="http://schemas.microsoft.com/office/powerpoint/2010/main" val="3948382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6301" y="4343400"/>
            <a:ext cx="5774499" cy="4114800"/>
          </a:xfrm>
        </p:spPr>
        <p:txBody>
          <a:bodyPr/>
          <a:lstStyle/>
          <a:p>
            <a:pPr lvl="0"/>
            <a:r>
              <a:rPr lang="en-US" sz="1400" b="1" dirty="0"/>
              <a:t>When you forgive one another</a:t>
            </a:r>
            <a:r>
              <a:rPr lang="en-US" sz="1400" dirty="0"/>
              <a:t>, you teach your children to forgive. </a:t>
            </a:r>
            <a:r>
              <a:rPr lang="en-US" sz="1400" b="1" dirty="0"/>
              <a:t>When you teach your children to apologize</a:t>
            </a:r>
            <a:r>
              <a:rPr lang="en-US" sz="1400" dirty="0"/>
              <a:t> to one another or to you for wrong choices, you are teaching them the value of confession and forgiveness. </a:t>
            </a:r>
          </a:p>
          <a:p>
            <a:pPr lvl="0"/>
            <a:endParaRPr lang="en-US" sz="1400" dirty="0"/>
          </a:p>
          <a:p>
            <a:pPr lvl="0"/>
            <a:r>
              <a:rPr lang="en-US" sz="1400" b="1" dirty="0"/>
              <a:t>When you listen </a:t>
            </a:r>
            <a:r>
              <a:rPr lang="en-US" sz="1400" dirty="0"/>
              <a:t>after your spouse has had a long day, or </a:t>
            </a:r>
            <a:r>
              <a:rPr lang="en-US" sz="1400" b="1" dirty="0"/>
              <a:t>when your child comes home from a bad day at school</a:t>
            </a:r>
            <a:r>
              <a:rPr lang="en-US" sz="1400" dirty="0"/>
              <a:t>, you heal one another. Whether it’s Band-Aids on scraped knees or a hug after fallen tears—you help them heal. </a:t>
            </a:r>
          </a:p>
          <a:p>
            <a:pPr lvl="0"/>
            <a:endParaRPr lang="en-US" sz="1400" dirty="0"/>
          </a:p>
          <a:p>
            <a:pPr lvl="0"/>
            <a:r>
              <a:rPr lang="en-US" sz="1400" dirty="0"/>
              <a:t>And you </a:t>
            </a:r>
            <a:r>
              <a:rPr lang="en-US" sz="1400" b="1" dirty="0"/>
              <a:t>pray for your children</a:t>
            </a:r>
            <a:r>
              <a:rPr lang="en-US" sz="1400" dirty="0"/>
              <a:t>. You </a:t>
            </a:r>
            <a:r>
              <a:rPr lang="en-US" sz="1400" b="1" dirty="0"/>
              <a:t>pray for your loved ones</a:t>
            </a:r>
            <a:r>
              <a:rPr lang="en-US" sz="1400" dirty="0"/>
              <a:t>. Even the most hardened heart still cries out to God in prayer when our loved ones are in need. </a:t>
            </a:r>
            <a:r>
              <a:rPr lang="en-US" sz="1400" b="1" dirty="0"/>
              <a:t>Let your children know you pray for them</a:t>
            </a:r>
            <a:r>
              <a:rPr lang="en-US" sz="1400" dirty="0"/>
              <a:t>. </a:t>
            </a:r>
            <a:r>
              <a:rPr lang="en-US" sz="1400" b="1" dirty="0"/>
              <a:t>Teach them to pray. </a:t>
            </a:r>
          </a:p>
          <a:p>
            <a:pPr lvl="0"/>
            <a:endParaRPr lang="en-US" sz="1400" dirty="0"/>
          </a:p>
          <a:p>
            <a:pPr lvl="0"/>
            <a:r>
              <a:rPr lang="en-US" sz="1400" b="1" dirty="0"/>
              <a:t>In all these ways you reveal God to your family, to your children</a:t>
            </a:r>
            <a:r>
              <a:rPr lang="en-US" sz="1400" dirty="0"/>
              <a:t>. It is in the family that we learn love. Our faith formation team (our parish staff/faith community) is aware of the challenges parents face in the daily tasks of living. </a:t>
            </a:r>
            <a:r>
              <a:rPr lang="en-US" sz="1400" b="1" dirty="0"/>
              <a:t>To teach children that faith education has a primary place in our lives is not easy amidst our busy schedules, yet it is so very important, so absolutely necessary. This is how we </a:t>
            </a:r>
            <a:r>
              <a:rPr lang="en-US" sz="1400" b="1" dirty="0">
                <a:highlight>
                  <a:srgbClr val="FFFF00"/>
                </a:highlight>
              </a:rPr>
              <a:t>“go out and make disciples”.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28</a:t>
            </a:fld>
            <a:endParaRPr lang="en-US"/>
          </a:p>
        </p:txBody>
      </p:sp>
    </p:spTree>
    <p:extLst>
      <p:ext uri="{BB962C8B-B14F-4D97-AF65-F5344CB8AC3E}">
        <p14:creationId xmlns:p14="http://schemas.microsoft.com/office/powerpoint/2010/main" val="3906891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000" dirty="0">
                <a:solidFill>
                  <a:prstClr val="black"/>
                </a:solidFill>
              </a:rPr>
              <a:t>(ORIENTATION SLIDE) As we mentioned earlier, your child’s book follows the same catechetical process (Invite-Discover-Live) for every chapter. For today’s session we will conclude by sending </a:t>
            </a:r>
          </a:p>
          <a:p>
            <a:pPr lvl="0"/>
            <a:r>
              <a:rPr lang="en-US" sz="2000" b="1" dirty="0">
                <a:solidFill>
                  <a:prstClr val="black"/>
                </a:solidFill>
              </a:rPr>
              <a:t>Family + Faith Parent Pages to you via email.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4597-FC40-4CC5-8733-223EAD2324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8186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76197" y="4343400"/>
            <a:ext cx="5977003" cy="4419600"/>
          </a:xfrm>
        </p:spPr>
        <p:txBody>
          <a:bodyPr/>
          <a:lstStyle/>
          <a:p>
            <a:pPr lvl="0"/>
            <a:endParaRPr lang="en-US" sz="1800" dirty="0">
              <a:solidFill>
                <a:prstClr val="black"/>
              </a:solidFill>
            </a:endParaRPr>
          </a:p>
          <a:p>
            <a:pPr lvl="0"/>
            <a:r>
              <a:rPr lang="en-US" sz="1800" dirty="0">
                <a:solidFill>
                  <a:prstClr val="black"/>
                </a:solidFill>
              </a:rPr>
              <a:t>Teach families what it means to venerate and why we venerate the Bible. (</a:t>
            </a:r>
            <a:r>
              <a:rPr lang="en-US" sz="1800" dirty="0"/>
              <a:t>regard with great respect; revere.</a:t>
            </a:r>
            <a:r>
              <a:rPr lang="en-US" sz="1800" dirty="0">
                <a:solidFill>
                  <a:prstClr val="black"/>
                </a:solidFill>
              </a:rPr>
              <a:t> )    </a:t>
            </a:r>
          </a:p>
          <a:p>
            <a:pPr lvl="0"/>
            <a:endParaRPr lang="en-US" sz="1800" dirty="0">
              <a:solidFill>
                <a:prstClr val="black"/>
              </a:solidFill>
            </a:endParaRPr>
          </a:p>
          <a:p>
            <a:pPr lvl="0"/>
            <a:r>
              <a:rPr lang="en-US" sz="1800" dirty="0">
                <a:solidFill>
                  <a:prstClr val="black"/>
                </a:solidFill>
              </a:rPr>
              <a:t>Suggest to families that in order to keep prayer at the center of what you do in these sessions, you must keep it at the center of your own life. </a:t>
            </a:r>
          </a:p>
          <a:p>
            <a:pPr lvl="0"/>
            <a:endParaRPr lang="en-US" sz="1600" dirty="0">
              <a:solidFill>
                <a:prstClr val="black"/>
              </a:solidFill>
            </a:endParaRPr>
          </a:p>
          <a:p>
            <a:pPr lvl="0"/>
            <a:endParaRPr lang="en-US" sz="16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3</a:t>
            </a:fld>
            <a:endParaRPr lang="en-US"/>
          </a:p>
        </p:txBody>
      </p:sp>
    </p:spTree>
    <p:extLst>
      <p:ext uri="{BB962C8B-B14F-4D97-AF65-F5344CB8AC3E}">
        <p14:creationId xmlns:p14="http://schemas.microsoft.com/office/powerpoint/2010/main" val="582491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r>
              <a:rPr lang="en-US" sz="2400" dirty="0"/>
              <a:t>These pages will provide information and activities that will enable families to complete the Live step for Unit 1 Revelation.  </a:t>
            </a:r>
          </a:p>
        </p:txBody>
      </p:sp>
      <p:sp>
        <p:nvSpPr>
          <p:cNvPr id="4" name="Slide Number Placeholder 3"/>
          <p:cNvSpPr>
            <a:spLocks noGrp="1"/>
          </p:cNvSpPr>
          <p:nvPr>
            <p:ph type="sldNum" sz="quarter" idx="5"/>
          </p:nvPr>
        </p:nvSpPr>
        <p:spPr/>
        <p:txBody>
          <a:bodyPr/>
          <a:lstStyle/>
          <a:p>
            <a:fld id="{36B64597-FC40-4CC5-8733-223EAD23241F}" type="slidenum">
              <a:rPr lang="en-US" smtClean="0"/>
              <a:t>30</a:t>
            </a:fld>
            <a:endParaRPr lang="en-US"/>
          </a:p>
        </p:txBody>
      </p:sp>
    </p:spTree>
    <p:extLst>
      <p:ext uri="{BB962C8B-B14F-4D97-AF65-F5344CB8AC3E}">
        <p14:creationId xmlns:p14="http://schemas.microsoft.com/office/powerpoint/2010/main" val="3901772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dirty="0">
                <a:solidFill>
                  <a:prstClr val="black"/>
                </a:solidFill>
              </a:rPr>
              <a:t>Review Key Features of the Family + Faith Parent Pages:</a:t>
            </a:r>
            <a:endParaRPr lang="en-US" sz="2400" dirty="0"/>
          </a:p>
          <a:p>
            <a:r>
              <a:rPr lang="en-US" sz="2400" dirty="0"/>
              <a:t>	- Revelation Description</a:t>
            </a:r>
          </a:p>
          <a:p>
            <a:r>
              <a:rPr lang="en-US" sz="2400" dirty="0"/>
              <a:t>	- Scripture Proclaimed</a:t>
            </a:r>
          </a:p>
          <a:p>
            <a:r>
              <a:rPr lang="en-US" sz="2400" dirty="0"/>
              <a:t>	- What Catholics Believe About 	  Revelation</a:t>
            </a:r>
          </a:p>
          <a:p>
            <a:r>
              <a:rPr lang="en-US" sz="2400" dirty="0"/>
              <a:t>	- Let’s Talk Conversation Starters </a:t>
            </a:r>
          </a:p>
          <a:p>
            <a:r>
              <a:rPr lang="en-US" sz="2400" dirty="0"/>
              <a:t>	-Family Faith Commitments</a:t>
            </a:r>
          </a:p>
          <a:p>
            <a:r>
              <a:rPr lang="en-US" sz="2400" dirty="0"/>
              <a:t>	- Online Resources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4597-FC40-4CC5-8733-223EAD2324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702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dirty="0">
                <a:solidFill>
                  <a:prstClr val="black"/>
                </a:solidFill>
              </a:rPr>
              <a:t>Review Key Features of the Family + Faith Parent Pages:</a:t>
            </a:r>
          </a:p>
          <a:p>
            <a:pPr lvl="0"/>
            <a:r>
              <a:rPr lang="en-US" sz="2400" dirty="0">
                <a:solidFill>
                  <a:prstClr val="black"/>
                </a:solidFill>
              </a:rPr>
              <a:t>	- Sacred Prayer Space Family 	 	  Activity</a:t>
            </a:r>
          </a:p>
          <a:p>
            <a:pPr lvl="0"/>
            <a:r>
              <a:rPr lang="en-US" sz="2400" dirty="0">
                <a:solidFill>
                  <a:prstClr val="black"/>
                </a:solidFill>
              </a:rPr>
              <a:t>             - A Family Prayer</a:t>
            </a:r>
          </a:p>
          <a:p>
            <a:pPr lvl="0"/>
            <a:r>
              <a:rPr lang="en-US" sz="2400" dirty="0">
                <a:solidFill>
                  <a:prstClr val="black"/>
                </a:solidFill>
              </a:rPr>
              <a:t>	- People of Faith, </a:t>
            </a:r>
          </a:p>
          <a:p>
            <a:pPr lvl="0"/>
            <a:r>
              <a:rPr lang="en-US" sz="2400" dirty="0">
                <a:solidFill>
                  <a:prstClr val="black"/>
                </a:solidFill>
              </a:rPr>
              <a:t>		St Francis of Assisi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4597-FC40-4CC5-8733-223EAD2324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9012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dirty="0">
                <a:solidFill>
                  <a:prstClr val="black"/>
                </a:solidFill>
              </a:rPr>
              <a:t>Review Key Features of the Family + Faith Parent Pages:</a:t>
            </a:r>
          </a:p>
          <a:p>
            <a:pPr lvl="0"/>
            <a:endParaRPr lang="en-US" sz="2400" dirty="0">
              <a:solidFill>
                <a:prstClr val="black"/>
              </a:solidFill>
            </a:endParaRPr>
          </a:p>
          <a:p>
            <a:pPr lvl="0"/>
            <a:r>
              <a:rPr lang="en-US" sz="2400" dirty="0">
                <a:solidFill>
                  <a:prstClr val="black"/>
                </a:solidFill>
              </a:rPr>
              <a:t>	- In The Home and In the 	  	  Community, </a:t>
            </a:r>
          </a:p>
          <a:p>
            <a:pPr lvl="0"/>
            <a:r>
              <a:rPr lang="en-US" sz="2400" dirty="0">
                <a:solidFill>
                  <a:prstClr val="black"/>
                </a:solidFill>
              </a:rPr>
              <a:t>	- Explains Domestic Church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4597-FC40-4CC5-8733-223EAD2324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7360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Call on the group to pray the Lord’s Prayer together, and then close with an intercession to Saint Francis. </a:t>
            </a:r>
          </a:p>
          <a:p>
            <a:endParaRPr lang="en-US" sz="2400" dirty="0"/>
          </a:p>
          <a:p>
            <a:r>
              <a:rPr lang="en-US" sz="2400" dirty="0"/>
              <a:t>Together we pray: “In the name of the Father, the Son, and the Holy Spirit. Amen” </a:t>
            </a:r>
          </a:p>
          <a:p>
            <a:endParaRPr lang="en-US" sz="2400" dirty="0"/>
          </a:p>
          <a:p>
            <a:r>
              <a:rPr lang="en-US" sz="2400" dirty="0"/>
              <a:t>“Our Father … deliver us from evil. Amen” </a:t>
            </a:r>
          </a:p>
          <a:p>
            <a:endParaRPr lang="en-US" sz="2400" dirty="0"/>
          </a:p>
          <a:p>
            <a:r>
              <a:rPr lang="en-US" sz="2400" dirty="0"/>
              <a:t>“Saint Francis, pray for us. Amen.” </a:t>
            </a:r>
          </a:p>
        </p:txBody>
      </p:sp>
      <p:sp>
        <p:nvSpPr>
          <p:cNvPr id="4" name="Slide Number Placeholder 3"/>
          <p:cNvSpPr>
            <a:spLocks noGrp="1"/>
          </p:cNvSpPr>
          <p:nvPr>
            <p:ph type="sldNum" sz="quarter" idx="5"/>
          </p:nvPr>
        </p:nvSpPr>
        <p:spPr/>
        <p:txBody>
          <a:bodyPr/>
          <a:lstStyle/>
          <a:p>
            <a:fld id="{36B64597-FC40-4CC5-8733-223EAD23241F}" type="slidenum">
              <a:rPr lang="en-US" smtClean="0"/>
              <a:t>34</a:t>
            </a:fld>
            <a:endParaRPr lang="en-US"/>
          </a:p>
        </p:txBody>
      </p:sp>
    </p:spTree>
    <p:extLst>
      <p:ext uri="{BB962C8B-B14F-4D97-AF65-F5344CB8AC3E}">
        <p14:creationId xmlns:p14="http://schemas.microsoft.com/office/powerpoint/2010/main" val="852233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r>
              <a:rPr lang="en-US" sz="1600" dirty="0"/>
              <a:t>Ask the group to settle in their chairs and to take of few deep slow breaths.</a:t>
            </a:r>
          </a:p>
          <a:p>
            <a:endParaRPr lang="en-US" sz="1600" dirty="0"/>
          </a:p>
          <a:p>
            <a:r>
              <a:rPr lang="en-US" sz="1600" dirty="0"/>
              <a:t>Before proclaiming the reading, pause in silence for a few moments.</a:t>
            </a:r>
          </a:p>
          <a:p>
            <a:endParaRPr lang="en-US" sz="1600" dirty="0"/>
          </a:p>
          <a:p>
            <a:pPr lvl="0"/>
            <a:r>
              <a:rPr lang="en-US" sz="1600" dirty="0">
                <a:solidFill>
                  <a:prstClr val="black"/>
                </a:solidFill>
              </a:rPr>
              <a:t>Proclaim the excerpt from Psalm 139                                                                                             (Psalm 139:1b-6; 13-18; 23-24).</a:t>
            </a:r>
          </a:p>
          <a:p>
            <a:endParaRPr lang="en-US" sz="1600" dirty="0"/>
          </a:p>
          <a:p>
            <a:r>
              <a:rPr lang="en-US" sz="1600" dirty="0"/>
              <a:t>After the reading pause for a few moments for silent reflection. </a:t>
            </a:r>
          </a:p>
          <a:p>
            <a:endParaRPr lang="en-US" sz="1600" dirty="0"/>
          </a:p>
          <a:p>
            <a:r>
              <a:rPr lang="en-US" sz="1600" dirty="0"/>
              <a:t>Model this for the group. </a:t>
            </a:r>
          </a:p>
        </p:txBody>
      </p:sp>
      <p:sp>
        <p:nvSpPr>
          <p:cNvPr id="4" name="Slide Number Placeholder 3"/>
          <p:cNvSpPr>
            <a:spLocks noGrp="1"/>
          </p:cNvSpPr>
          <p:nvPr>
            <p:ph type="sldNum" sz="quarter" idx="5"/>
          </p:nvPr>
        </p:nvSpPr>
        <p:spPr/>
        <p:txBody>
          <a:bodyPr/>
          <a:lstStyle/>
          <a:p>
            <a:fld id="{36B64597-FC40-4CC5-8733-223EAD23241F}" type="slidenum">
              <a:rPr lang="en-US" smtClean="0"/>
              <a:t>4</a:t>
            </a:fld>
            <a:endParaRPr lang="en-US"/>
          </a:p>
        </p:txBody>
      </p:sp>
    </p:spTree>
    <p:extLst>
      <p:ext uri="{BB962C8B-B14F-4D97-AF65-F5344CB8AC3E}">
        <p14:creationId xmlns:p14="http://schemas.microsoft.com/office/powerpoint/2010/main" val="1786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1 O Lord, you have searched me and known me.</a:t>
            </a:r>
          </a:p>
          <a:p>
            <a:pPr marL="0" indent="0">
              <a:buNone/>
            </a:pPr>
            <a:r>
              <a:rPr lang="en-US" sz="1200" b="1" dirty="0"/>
              <a:t>2 You know when I sit down and when I rise up;</a:t>
            </a:r>
          </a:p>
          <a:p>
            <a:pPr marL="0" indent="0">
              <a:buNone/>
            </a:pPr>
            <a:r>
              <a:rPr lang="en-US" sz="1200" b="1" dirty="0"/>
              <a:t>    you discern my thoughts from far away.</a:t>
            </a:r>
          </a:p>
          <a:p>
            <a:pPr marL="0" indent="0">
              <a:buNone/>
            </a:pPr>
            <a:r>
              <a:rPr lang="en-US" sz="1200" b="1" dirty="0"/>
              <a:t>3 You search out my path and my lying down,</a:t>
            </a:r>
          </a:p>
          <a:p>
            <a:pPr marL="0" indent="0">
              <a:buNone/>
            </a:pPr>
            <a:r>
              <a:rPr lang="en-US" sz="1200" b="1" dirty="0"/>
              <a:t>    and are acquainted with all my ways.</a:t>
            </a:r>
          </a:p>
          <a:p>
            <a:pPr marL="0" indent="0">
              <a:buNone/>
            </a:pPr>
            <a:r>
              <a:rPr lang="en-US" sz="1200" b="1" dirty="0"/>
              <a:t>4 Even before a word is on my tongue,</a:t>
            </a:r>
          </a:p>
          <a:p>
            <a:pPr marL="0" indent="0">
              <a:buNone/>
            </a:pPr>
            <a:r>
              <a:rPr lang="en-US" sz="1200" b="1" dirty="0"/>
              <a:t>    O Lord, you know it completely.</a:t>
            </a:r>
          </a:p>
          <a:p>
            <a:pPr marL="0" indent="0">
              <a:buNone/>
            </a:pPr>
            <a:r>
              <a:rPr lang="en-US" sz="1200" b="1" dirty="0"/>
              <a:t>5 You hem me in, behind and before,</a:t>
            </a:r>
          </a:p>
          <a:p>
            <a:pPr marL="0" indent="0">
              <a:buNone/>
            </a:pPr>
            <a:r>
              <a:rPr lang="en-US" sz="1200" b="1" dirty="0"/>
              <a:t>    and lay your hand upon me.</a:t>
            </a:r>
          </a:p>
          <a:p>
            <a:pPr marL="0" indent="0">
              <a:buNone/>
            </a:pPr>
            <a:r>
              <a:rPr lang="en-US" sz="1200" b="1" dirty="0"/>
              <a:t>6 Such knowledge is too wonderful for me;</a:t>
            </a:r>
          </a:p>
          <a:p>
            <a:pPr marL="0" indent="0">
              <a:buNone/>
            </a:pPr>
            <a:r>
              <a:rPr lang="en-US" sz="1200" b="1" dirty="0"/>
              <a:t>    it is so high that I cannot attain it.</a:t>
            </a:r>
            <a:endParaRPr lang="en-US" sz="1100" b="1" dirty="0"/>
          </a:p>
          <a:p>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5</a:t>
            </a:fld>
            <a:endParaRPr lang="en-US"/>
          </a:p>
        </p:txBody>
      </p:sp>
    </p:spTree>
    <p:extLst>
      <p:ext uri="{BB962C8B-B14F-4D97-AF65-F5344CB8AC3E}">
        <p14:creationId xmlns:p14="http://schemas.microsoft.com/office/powerpoint/2010/main" val="3703062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600" b="1" dirty="0"/>
              <a:t>13 For it was you who formed my inward parts;</a:t>
            </a:r>
          </a:p>
          <a:p>
            <a:pPr marL="0" lvl="0" indent="0">
              <a:buNone/>
            </a:pPr>
            <a:r>
              <a:rPr lang="en-US" sz="1600" b="1" dirty="0"/>
              <a:t>    you knit me together in my mother’s womb.</a:t>
            </a:r>
          </a:p>
          <a:p>
            <a:pPr marL="0" lvl="0" indent="0">
              <a:buNone/>
            </a:pPr>
            <a:r>
              <a:rPr lang="en-US" sz="1600" b="1" dirty="0"/>
              <a:t>14 I praise you, for I am fearfully and wonderfully made.</a:t>
            </a:r>
          </a:p>
          <a:p>
            <a:pPr marL="0" lvl="0" indent="0">
              <a:buNone/>
            </a:pPr>
            <a:r>
              <a:rPr lang="en-US" sz="1600" b="1" dirty="0"/>
              <a:t>    Wonderful are your works;</a:t>
            </a:r>
          </a:p>
          <a:p>
            <a:pPr marL="0" lvl="0" indent="0">
              <a:buNone/>
            </a:pPr>
            <a:r>
              <a:rPr lang="en-US" sz="1600" b="1" dirty="0"/>
              <a:t>that I know very well.</a:t>
            </a:r>
          </a:p>
          <a:p>
            <a:pPr marL="0" lvl="0" indent="0">
              <a:buNone/>
            </a:pPr>
            <a:r>
              <a:rPr lang="en-US" sz="1600" b="1" dirty="0"/>
              <a:t>15     My frame was not hidden from you,</a:t>
            </a:r>
          </a:p>
          <a:p>
            <a:pPr marL="0" lvl="0" indent="0">
              <a:buNone/>
            </a:pPr>
            <a:r>
              <a:rPr lang="en-US" sz="1600" b="1" dirty="0"/>
              <a:t>when I was being made in secret,</a:t>
            </a:r>
          </a:p>
          <a:p>
            <a:pPr marL="0" lvl="0" indent="0">
              <a:buNone/>
            </a:pPr>
            <a:r>
              <a:rPr lang="en-US" sz="1600" b="1" dirty="0"/>
              <a:t>    intricately woven in the depths of the earth.</a:t>
            </a:r>
          </a:p>
          <a:p>
            <a:pPr marL="0" lvl="0" indent="0">
              <a:buNone/>
            </a:pPr>
            <a:r>
              <a:rPr lang="en-US" sz="1600" b="1" dirty="0"/>
              <a:t>16 Your eyes beheld my unformed substance.</a:t>
            </a:r>
          </a:p>
          <a:p>
            <a:pPr marL="0" lvl="0" indent="0">
              <a:buNone/>
            </a:pPr>
            <a:r>
              <a:rPr lang="en-US" sz="1600" b="1" dirty="0"/>
              <a:t>In your book were written</a:t>
            </a:r>
          </a:p>
          <a:p>
            <a:pPr marL="0" lvl="0" indent="0">
              <a:buNone/>
            </a:pPr>
            <a:r>
              <a:rPr lang="en-US" sz="1600" b="1" dirty="0"/>
              <a:t>    all the days that were formed for me,</a:t>
            </a:r>
          </a:p>
          <a:p>
            <a:pPr marL="0" lvl="0" indent="0">
              <a:buNone/>
            </a:pPr>
            <a:r>
              <a:rPr lang="en-US" sz="1600" b="1" dirty="0"/>
              <a:t>    when none of them as yet existed.</a:t>
            </a:r>
            <a:endParaRPr lang="en-US" sz="1400" b="1" dirty="0"/>
          </a:p>
          <a:p>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6</a:t>
            </a:fld>
            <a:endParaRPr lang="en-US"/>
          </a:p>
        </p:txBody>
      </p:sp>
    </p:spTree>
    <p:extLst>
      <p:ext uri="{BB962C8B-B14F-4D97-AF65-F5344CB8AC3E}">
        <p14:creationId xmlns:p14="http://schemas.microsoft.com/office/powerpoint/2010/main" val="109829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b="1" dirty="0"/>
              <a:t>17 How weighty to me are your thoughts, O God!</a:t>
            </a:r>
          </a:p>
          <a:p>
            <a:pPr marL="0" indent="0">
              <a:buNone/>
            </a:pPr>
            <a:r>
              <a:rPr lang="en-US" sz="1600" b="1" dirty="0"/>
              <a:t>    How vast is the sum of them!</a:t>
            </a:r>
          </a:p>
          <a:p>
            <a:pPr marL="0" indent="0">
              <a:buNone/>
            </a:pPr>
            <a:r>
              <a:rPr lang="en-US" sz="1600" b="1" dirty="0"/>
              <a:t>18 I try to count them—they are more than the sand;</a:t>
            </a:r>
          </a:p>
          <a:p>
            <a:pPr marL="0" indent="0">
              <a:buNone/>
            </a:pPr>
            <a:r>
              <a:rPr lang="en-US" sz="1600" b="1" dirty="0"/>
              <a:t>    I come to the end—I am still with you. </a:t>
            </a:r>
          </a:p>
          <a:p>
            <a:pPr marL="0" indent="0">
              <a:buNone/>
            </a:pPr>
            <a:r>
              <a:rPr lang="en-US" sz="1600" b="1" dirty="0"/>
              <a:t>23 Search me, O God, and know my heart;</a:t>
            </a:r>
          </a:p>
          <a:p>
            <a:pPr marL="0" indent="0">
              <a:buNone/>
            </a:pPr>
            <a:r>
              <a:rPr lang="en-US" sz="1600" b="1" dirty="0"/>
              <a:t>    test me and know my thoughts.</a:t>
            </a:r>
          </a:p>
          <a:p>
            <a:pPr marL="0" indent="0">
              <a:buNone/>
            </a:pPr>
            <a:r>
              <a:rPr lang="en-US" sz="1600" b="1" dirty="0"/>
              <a:t>24 See if there is any wicked way in me,</a:t>
            </a:r>
          </a:p>
          <a:p>
            <a:pPr marL="0" indent="0">
              <a:buNone/>
            </a:pPr>
            <a:r>
              <a:rPr lang="en-US" sz="1600" b="1" dirty="0"/>
              <a:t>    and lead me in the way everlasting.</a:t>
            </a:r>
            <a:endParaRPr lang="en-US" sz="1400" b="1" dirty="0"/>
          </a:p>
        </p:txBody>
      </p:sp>
      <p:sp>
        <p:nvSpPr>
          <p:cNvPr id="4" name="Slide Number Placeholder 3"/>
          <p:cNvSpPr>
            <a:spLocks noGrp="1"/>
          </p:cNvSpPr>
          <p:nvPr>
            <p:ph type="sldNum" sz="quarter" idx="5"/>
          </p:nvPr>
        </p:nvSpPr>
        <p:spPr/>
        <p:txBody>
          <a:bodyPr/>
          <a:lstStyle/>
          <a:p>
            <a:fld id="{36B64597-FC40-4CC5-8733-223EAD23241F}" type="slidenum">
              <a:rPr lang="en-US" smtClean="0"/>
              <a:t>7</a:t>
            </a:fld>
            <a:endParaRPr lang="en-US"/>
          </a:p>
        </p:txBody>
      </p:sp>
    </p:spTree>
    <p:extLst>
      <p:ext uri="{BB962C8B-B14F-4D97-AF65-F5344CB8AC3E}">
        <p14:creationId xmlns:p14="http://schemas.microsoft.com/office/powerpoint/2010/main" val="1493698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p:spPr>
        <p:txBody>
          <a:bodyPr/>
          <a:lstStyle/>
          <a:p>
            <a:r>
              <a:rPr lang="en-US" sz="2000" dirty="0"/>
              <a:t>Maintain a few moments of silence after the reading is complete. Then break the silence by reading the questions on the slide.</a:t>
            </a:r>
          </a:p>
          <a:p>
            <a:r>
              <a:rPr lang="en-US" sz="2000" dirty="0"/>
              <a:t> </a:t>
            </a:r>
          </a:p>
          <a:p>
            <a:r>
              <a:rPr lang="en-US" sz="2000" dirty="0"/>
              <a:t>Invite families to take a moment to think  and discuss the questions and then write down the word or phrase in their </a:t>
            </a:r>
            <a:r>
              <a:rPr lang="en-US" sz="2000" b="1" dirty="0"/>
              <a:t>Family + Faith Journal </a:t>
            </a:r>
            <a:r>
              <a:rPr lang="en-US" sz="2000" dirty="0"/>
              <a:t>(at this point go back to the scripture slides so participants can see the reading again). </a:t>
            </a:r>
          </a:p>
          <a:p>
            <a:endParaRPr lang="en-US" sz="2000" dirty="0"/>
          </a:p>
          <a:p>
            <a:r>
              <a:rPr lang="en-US" sz="2000" dirty="0"/>
              <a:t>Ask for a volunteer or two to share why that word or phrase has meaning to them. In case there are no volunteers, be prepared with your own word or phrase so you can model the process for the group. </a:t>
            </a:r>
          </a:p>
          <a:p>
            <a:endParaRPr lang="en-US" sz="2000" dirty="0"/>
          </a:p>
          <a:p>
            <a:r>
              <a:rPr lang="en-US" sz="2000" dirty="0"/>
              <a:t> </a:t>
            </a:r>
          </a:p>
        </p:txBody>
      </p:sp>
      <p:sp>
        <p:nvSpPr>
          <p:cNvPr id="4" name="Slide Number Placeholder 3"/>
          <p:cNvSpPr>
            <a:spLocks noGrp="1"/>
          </p:cNvSpPr>
          <p:nvPr>
            <p:ph type="sldNum" sz="quarter" idx="5"/>
          </p:nvPr>
        </p:nvSpPr>
        <p:spPr/>
        <p:txBody>
          <a:bodyPr/>
          <a:lstStyle/>
          <a:p>
            <a:fld id="{36B64597-FC40-4CC5-8733-223EAD23241F}" type="slidenum">
              <a:rPr lang="en-US" smtClean="0"/>
              <a:t>8</a:t>
            </a:fld>
            <a:endParaRPr lang="en-US"/>
          </a:p>
        </p:txBody>
      </p:sp>
    </p:spTree>
    <p:extLst>
      <p:ext uri="{BB962C8B-B14F-4D97-AF65-F5344CB8AC3E}">
        <p14:creationId xmlns:p14="http://schemas.microsoft.com/office/powerpoint/2010/main" val="248612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43399"/>
            <a:ext cx="6324600" cy="4341813"/>
          </a:xfrm>
        </p:spPr>
        <p:txBody>
          <a:bodyPr/>
          <a:lstStyle/>
          <a:p>
            <a:r>
              <a:rPr lang="en-US" sz="2000" u="sng" dirty="0"/>
              <a:t>SUGGESTION:</a:t>
            </a:r>
          </a:p>
          <a:p>
            <a:pPr lvl="0"/>
            <a:r>
              <a:rPr lang="en-US" sz="1800" dirty="0">
                <a:solidFill>
                  <a:prstClr val="black"/>
                </a:solidFill>
              </a:rPr>
              <a:t>Encourage families to create their own prayer center at home. </a:t>
            </a:r>
          </a:p>
          <a:p>
            <a:pPr lvl="0"/>
            <a:r>
              <a:rPr lang="en-US" sz="1800" dirty="0">
                <a:solidFill>
                  <a:prstClr val="black"/>
                </a:solidFill>
              </a:rPr>
              <a:t>On a table  drape fabric (when appropriate, keep with the colors of the liturgical cycle) across the table. Put a Bible on a bookstand in a place of prominence. Adorn the table with candles, and a cross or crucifix… simple and elegant. Possibly create a list of family prayer intentions.  [Instructions/suggestions for doing this in your home will be emailed]</a:t>
            </a:r>
          </a:p>
          <a:p>
            <a:r>
              <a:rPr lang="en-US" sz="2000" dirty="0"/>
              <a:t>Also, this can be a fruitful family practice each weekend. Prior to Mass (maybe Sat. evening), use this process and pray with this Sunday’s readings. This can make the Liturgy of the Word more meaningful for all members of the family. </a:t>
            </a:r>
          </a:p>
          <a:p>
            <a:r>
              <a:rPr lang="en-US" sz="2000" dirty="0"/>
              <a:t>Now, transition to the </a:t>
            </a:r>
            <a:r>
              <a:rPr lang="en-US" sz="2000" b="1" dirty="0"/>
              <a:t>Discover Step.</a:t>
            </a:r>
          </a:p>
          <a:p>
            <a:endParaRPr lang="en-US" sz="2000" dirty="0"/>
          </a:p>
          <a:p>
            <a:endParaRPr lang="en-US" sz="2000" dirty="0"/>
          </a:p>
          <a:p>
            <a:endParaRPr lang="en-US" sz="2000" b="1" dirty="0"/>
          </a:p>
        </p:txBody>
      </p:sp>
      <p:sp>
        <p:nvSpPr>
          <p:cNvPr id="4" name="Slide Number Placeholder 3"/>
          <p:cNvSpPr>
            <a:spLocks noGrp="1"/>
          </p:cNvSpPr>
          <p:nvPr>
            <p:ph type="sldNum" sz="quarter" idx="5"/>
          </p:nvPr>
        </p:nvSpPr>
        <p:spPr/>
        <p:txBody>
          <a:bodyPr/>
          <a:lstStyle/>
          <a:p>
            <a:fld id="{36B64597-FC40-4CC5-8733-223EAD23241F}" type="slidenum">
              <a:rPr lang="en-US" smtClean="0"/>
              <a:t>9</a:t>
            </a:fld>
            <a:endParaRPr lang="en-US"/>
          </a:p>
        </p:txBody>
      </p:sp>
    </p:spTree>
    <p:extLst>
      <p:ext uri="{BB962C8B-B14F-4D97-AF65-F5344CB8AC3E}">
        <p14:creationId xmlns:p14="http://schemas.microsoft.com/office/powerpoint/2010/main" val="129230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CF10955-4196-7F45-B2E9-6BDF7F7578C7}" type="datetime1">
              <a:rPr lang="x-none">
                <a:solidFill>
                  <a:prstClr val="black">
                    <a:tint val="75000"/>
                  </a:prstClr>
                </a:solidFill>
              </a:rPr>
              <a:pPr>
                <a:defRPr/>
              </a:pPr>
              <a:t>9/4/2020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6D2F5E-55CE-2E4A-8F8E-AB0A98CEAA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99317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0319A7-CB25-7F41-95CC-F2CC63653BE1}" type="datetime1">
              <a:rPr lang="x-none">
                <a:solidFill>
                  <a:prstClr val="black">
                    <a:tint val="75000"/>
                  </a:prstClr>
                </a:solidFill>
              </a:rPr>
              <a:pPr>
                <a:defRPr/>
              </a:pPr>
              <a:t>9/4/2020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11333F-1B5D-0048-B241-0F915E94A2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847794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3C087D2-A9B5-3C4D-9080-7CF4F7689F0E}" type="datetime1">
              <a:rPr lang="x-none">
                <a:solidFill>
                  <a:prstClr val="black">
                    <a:tint val="75000"/>
                  </a:prstClr>
                </a:solidFill>
              </a:rPr>
              <a:pPr>
                <a:defRPr/>
              </a:pPr>
              <a:t>9/4/2020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4A77DF-3895-3B48-B72D-A9F88B7251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633927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CF10955-4196-7F45-B2E9-6BDF7F7578C7}" type="datetime1">
              <a:rPr lang="x-none"/>
              <a:pPr>
                <a:defRPr/>
              </a:pPr>
              <a:t>9/4/2020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6D2F5E-55CE-2E4A-8F8E-AB0A98CEAA31}" type="slidenum">
              <a:rPr lang="en-US"/>
              <a:pPr>
                <a:defRPr/>
              </a:pPr>
              <a:t>‹#›</a:t>
            </a:fld>
            <a:endParaRPr lang="en-US"/>
          </a:p>
        </p:txBody>
      </p:sp>
    </p:spTree>
    <p:extLst>
      <p:ext uri="{BB962C8B-B14F-4D97-AF65-F5344CB8AC3E}">
        <p14:creationId xmlns:p14="http://schemas.microsoft.com/office/powerpoint/2010/main" val="236093678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4EE6A3-4EFF-3548-87AB-5EE449C9E136}" type="datetime1">
              <a:rPr lang="x-none"/>
              <a:pPr>
                <a:defRPr/>
              </a:pPr>
              <a:t>9/4/2020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984502-178A-3E49-A4D2-41406D15875E}" type="slidenum">
              <a:rPr lang="en-US"/>
              <a:pPr>
                <a:defRPr/>
              </a:pPr>
              <a:t>‹#›</a:t>
            </a:fld>
            <a:endParaRPr lang="en-US"/>
          </a:p>
        </p:txBody>
      </p:sp>
    </p:spTree>
    <p:extLst>
      <p:ext uri="{BB962C8B-B14F-4D97-AF65-F5344CB8AC3E}">
        <p14:creationId xmlns:p14="http://schemas.microsoft.com/office/powerpoint/2010/main" val="217399527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7AA740F-9C04-9F41-86AB-CEEF3832D7AA}" type="datetime1">
              <a:rPr lang="x-none"/>
              <a:pPr>
                <a:defRPr/>
              </a:pPr>
              <a:t>9/4/2020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2506F4-BE8A-AD47-97DC-E54D56FD06C7}" type="slidenum">
              <a:rPr lang="en-US"/>
              <a:pPr>
                <a:defRPr/>
              </a:pPr>
              <a:t>‹#›</a:t>
            </a:fld>
            <a:endParaRPr lang="en-US"/>
          </a:p>
        </p:txBody>
      </p:sp>
    </p:spTree>
    <p:extLst>
      <p:ext uri="{BB962C8B-B14F-4D97-AF65-F5344CB8AC3E}">
        <p14:creationId xmlns:p14="http://schemas.microsoft.com/office/powerpoint/2010/main" val="204329792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718B7ED-5886-4E4F-B34D-9E54DAD60B5B}" type="datetime1">
              <a:rPr lang="x-none"/>
              <a:pPr>
                <a:defRPr/>
              </a:pPr>
              <a:t>9/4/2020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A6EFE-08EF-3E44-A47A-4E941597B8DF}" type="slidenum">
              <a:rPr lang="en-US"/>
              <a:pPr>
                <a:defRPr/>
              </a:pPr>
              <a:t>‹#›</a:t>
            </a:fld>
            <a:endParaRPr lang="en-US"/>
          </a:p>
        </p:txBody>
      </p:sp>
    </p:spTree>
    <p:extLst>
      <p:ext uri="{BB962C8B-B14F-4D97-AF65-F5344CB8AC3E}">
        <p14:creationId xmlns:p14="http://schemas.microsoft.com/office/powerpoint/2010/main" val="775486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EACC6C-9A83-C24D-BD04-571A9DB0EF39}" type="datetime1">
              <a:rPr lang="x-none"/>
              <a:pPr>
                <a:defRPr/>
              </a:pPr>
              <a:t>9/4/2020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EA2AFDB-247D-A643-88B9-D55FF1BC8678}" type="slidenum">
              <a:rPr lang="en-US"/>
              <a:pPr>
                <a:defRPr/>
              </a:pPr>
              <a:t>‹#›</a:t>
            </a:fld>
            <a:endParaRPr lang="en-US"/>
          </a:p>
        </p:txBody>
      </p:sp>
    </p:spTree>
    <p:extLst>
      <p:ext uri="{BB962C8B-B14F-4D97-AF65-F5344CB8AC3E}">
        <p14:creationId xmlns:p14="http://schemas.microsoft.com/office/powerpoint/2010/main" val="72281822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26A51D1-3F9D-B34D-85CD-88BFD054DBBE}" type="datetime1">
              <a:rPr lang="x-none"/>
              <a:pPr>
                <a:defRPr/>
              </a:pPr>
              <a:t>9/4/2020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F75E253-6FEB-8142-80B3-4DD28529897A}" type="slidenum">
              <a:rPr lang="en-US"/>
              <a:pPr>
                <a:defRPr/>
              </a:pPr>
              <a:t>‹#›</a:t>
            </a:fld>
            <a:endParaRPr lang="en-US"/>
          </a:p>
        </p:txBody>
      </p:sp>
    </p:spTree>
    <p:extLst>
      <p:ext uri="{BB962C8B-B14F-4D97-AF65-F5344CB8AC3E}">
        <p14:creationId xmlns:p14="http://schemas.microsoft.com/office/powerpoint/2010/main" val="17705328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6061D4-4D0D-334E-9C28-F254DD23D744}" type="datetime1">
              <a:rPr lang="x-none"/>
              <a:pPr>
                <a:defRPr/>
              </a:pPr>
              <a:t>9/4/2020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91B5AD9-C304-0646-B47E-E3D2C4694237}" type="slidenum">
              <a:rPr lang="en-US"/>
              <a:pPr>
                <a:defRPr/>
              </a:pPr>
              <a:t>‹#›</a:t>
            </a:fld>
            <a:endParaRPr lang="en-US"/>
          </a:p>
        </p:txBody>
      </p:sp>
    </p:spTree>
    <p:extLst>
      <p:ext uri="{BB962C8B-B14F-4D97-AF65-F5344CB8AC3E}">
        <p14:creationId xmlns:p14="http://schemas.microsoft.com/office/powerpoint/2010/main" val="35714285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8C7C86-96BA-A243-A34B-28DF798A77CE}" type="datetime1">
              <a:rPr lang="x-none"/>
              <a:pPr>
                <a:defRPr/>
              </a:pPr>
              <a:t>9/4/2020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D6B792-10E8-D34F-9853-2A56EF2E6685}" type="slidenum">
              <a:rPr lang="en-US"/>
              <a:pPr>
                <a:defRPr/>
              </a:pPr>
              <a:t>‹#›</a:t>
            </a:fld>
            <a:endParaRPr lang="en-US"/>
          </a:p>
        </p:txBody>
      </p:sp>
    </p:spTree>
    <p:extLst>
      <p:ext uri="{BB962C8B-B14F-4D97-AF65-F5344CB8AC3E}">
        <p14:creationId xmlns:p14="http://schemas.microsoft.com/office/powerpoint/2010/main" val="18573327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4EE6A3-4EFF-3548-87AB-5EE449C9E136}" type="datetime1">
              <a:rPr lang="x-none">
                <a:solidFill>
                  <a:prstClr val="black">
                    <a:tint val="75000"/>
                  </a:prstClr>
                </a:solidFill>
              </a:rPr>
              <a:pPr>
                <a:defRPr/>
              </a:pPr>
              <a:t>9/4/2020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984502-178A-3E49-A4D2-41406D158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930988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8D7888E-792C-EB42-A4A6-E92FE946E321}" type="datetime1">
              <a:rPr lang="x-none"/>
              <a:pPr>
                <a:defRPr/>
              </a:pPr>
              <a:t>9/4/2020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B7FA16-2D86-8446-8391-624F631B5986}" type="slidenum">
              <a:rPr lang="en-US"/>
              <a:pPr>
                <a:defRPr/>
              </a:pPr>
              <a:t>‹#›</a:t>
            </a:fld>
            <a:endParaRPr lang="en-US"/>
          </a:p>
        </p:txBody>
      </p:sp>
    </p:spTree>
    <p:extLst>
      <p:ext uri="{BB962C8B-B14F-4D97-AF65-F5344CB8AC3E}">
        <p14:creationId xmlns:p14="http://schemas.microsoft.com/office/powerpoint/2010/main" val="187157432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0319A7-CB25-7F41-95CC-F2CC63653BE1}" type="datetime1">
              <a:rPr lang="x-none"/>
              <a:pPr>
                <a:defRPr/>
              </a:pPr>
              <a:t>9/4/2020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11333F-1B5D-0048-B241-0F915E94A270}" type="slidenum">
              <a:rPr lang="en-US"/>
              <a:pPr>
                <a:defRPr/>
              </a:pPr>
              <a:t>‹#›</a:t>
            </a:fld>
            <a:endParaRPr lang="en-US"/>
          </a:p>
        </p:txBody>
      </p:sp>
    </p:spTree>
    <p:extLst>
      <p:ext uri="{BB962C8B-B14F-4D97-AF65-F5344CB8AC3E}">
        <p14:creationId xmlns:p14="http://schemas.microsoft.com/office/powerpoint/2010/main" val="6937971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3C087D2-A9B5-3C4D-9080-7CF4F7689F0E}" type="datetime1">
              <a:rPr lang="x-none"/>
              <a:pPr>
                <a:defRPr/>
              </a:pPr>
              <a:t>9/4/2020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4A77DF-3895-3B48-B72D-A9F88B7251B1}" type="slidenum">
              <a:rPr lang="en-US"/>
              <a:pPr>
                <a:defRPr/>
              </a:pPr>
              <a:t>‹#›</a:t>
            </a:fld>
            <a:endParaRPr lang="en-US"/>
          </a:p>
        </p:txBody>
      </p:sp>
    </p:spTree>
    <p:extLst>
      <p:ext uri="{BB962C8B-B14F-4D97-AF65-F5344CB8AC3E}">
        <p14:creationId xmlns:p14="http://schemas.microsoft.com/office/powerpoint/2010/main" val="308299057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7AA740F-9C04-9F41-86AB-CEEF3832D7AA}" type="datetime1">
              <a:rPr lang="x-none">
                <a:solidFill>
                  <a:prstClr val="black">
                    <a:tint val="75000"/>
                  </a:prstClr>
                </a:solidFill>
              </a:rPr>
              <a:pPr>
                <a:defRPr/>
              </a:pPr>
              <a:t>9/4/2020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2506F4-BE8A-AD47-97DC-E54D56FD06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916247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718B7ED-5886-4E4F-B34D-9E54DAD60B5B}" type="datetime1">
              <a:rPr lang="x-none">
                <a:solidFill>
                  <a:prstClr val="black">
                    <a:tint val="75000"/>
                  </a:prstClr>
                </a:solidFill>
              </a:rPr>
              <a:pPr>
                <a:defRPr/>
              </a:pPr>
              <a:t>9/4/2020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BFA6EFE-08EF-3E44-A47A-4E941597B8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051971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EACC6C-9A83-C24D-BD04-571A9DB0EF39}" type="datetime1">
              <a:rPr lang="x-none">
                <a:solidFill>
                  <a:prstClr val="black">
                    <a:tint val="75000"/>
                  </a:prstClr>
                </a:solidFill>
              </a:rPr>
              <a:pPr>
                <a:defRPr/>
              </a:pPr>
              <a:t>9/4/2020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EA2AFDB-247D-A643-88B9-D55FF1BC86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955949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26A51D1-3F9D-B34D-85CD-88BFD054DBBE}" type="datetime1">
              <a:rPr lang="x-none">
                <a:solidFill>
                  <a:prstClr val="black">
                    <a:tint val="75000"/>
                  </a:prstClr>
                </a:solidFill>
              </a:rPr>
              <a:pPr>
                <a:defRPr/>
              </a:pPr>
              <a:t>9/4/2020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F75E253-6FEB-8142-80B3-4DD2852989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23697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6061D4-4D0D-334E-9C28-F254DD23D744}" type="datetime1">
              <a:rPr lang="x-none">
                <a:solidFill>
                  <a:prstClr val="black">
                    <a:tint val="75000"/>
                  </a:prstClr>
                </a:solidFill>
              </a:rPr>
              <a:pPr>
                <a:defRPr/>
              </a:pPr>
              <a:t>9/4/2020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91B5AD9-C304-0646-B47E-E3D2C46942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524387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8C7C86-96BA-A243-A34B-28DF798A77CE}" type="datetime1">
              <a:rPr lang="x-none">
                <a:solidFill>
                  <a:prstClr val="black">
                    <a:tint val="75000"/>
                  </a:prstClr>
                </a:solidFill>
              </a:rPr>
              <a:pPr>
                <a:defRPr/>
              </a:pPr>
              <a:t>9/4/2020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D6B792-10E8-D34F-9853-2A56EF2E66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880495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8D7888E-792C-EB42-A4A6-E92FE946E321}" type="datetime1">
              <a:rPr lang="x-none">
                <a:solidFill>
                  <a:prstClr val="black">
                    <a:tint val="75000"/>
                  </a:prstClr>
                </a:solidFill>
              </a:rPr>
              <a:pPr>
                <a:defRPr/>
              </a:pPr>
              <a:t>9/4/2020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FB7FA16-2D86-8446-8391-624F631B59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363453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Text Placeholder 2"/>
          <p:cNvSpPr>
            <a:spLocks noGrp="1"/>
          </p:cNvSpPr>
          <p:nvPr>
            <p:ph type="body" idx="1"/>
          </p:nvPr>
        </p:nvSpPr>
        <p:spPr bwMode="auto">
          <a:xfrm>
            <a:off x="914400" y="1600200"/>
            <a:ext cx="777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FE671194-9874-184D-873F-768594A7603A}" type="datetime1">
              <a:rPr lang="x-none">
                <a:solidFill>
                  <a:prstClr val="black">
                    <a:tint val="75000"/>
                  </a:prstClr>
                </a:solidFill>
              </a:rPr>
              <a:pPr defTabSz="457200">
                <a:defRPr/>
              </a:pPr>
              <a:t>9/4/2020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D55FD329-52D2-C54D-A5BF-995A9336E5F5}" type="slidenum">
              <a:rPr lang="en-US">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079706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hf sldNum="0"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FE671194-9874-184D-873F-768594A7603A}" type="datetime1">
              <a:rPr lang="x-none"/>
              <a:pPr>
                <a:defRPr/>
              </a:pPr>
              <a:t>9/4/2020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D55FD329-52D2-C54D-A5BF-995A9336E5F5}" type="slidenum">
              <a:rPr lang="en-US"/>
              <a:pPr>
                <a:defRPr/>
              </a:pPr>
              <a:t>‹#›</a:t>
            </a:fld>
            <a:endParaRPr lang="en-US"/>
          </a:p>
        </p:txBody>
      </p:sp>
    </p:spTree>
    <p:extLst>
      <p:ext uri="{BB962C8B-B14F-4D97-AF65-F5344CB8AC3E}">
        <p14:creationId xmlns:p14="http://schemas.microsoft.com/office/powerpoint/2010/main" val="42432418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hf sldNum="0"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youtube.com/watch?v=AE_BX1XUSC4&amp;list=PLNjlsQWvYKyhmu6z2QLBnocL4XCKomhal&amp;index=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254843"/>
            <a:ext cx="9144000" cy="1143000"/>
          </a:xfrm>
          <a:solidFill>
            <a:schemeClr val="bg1">
              <a:lumMod val="50000"/>
              <a:alpha val="85000"/>
            </a:schemeClr>
          </a:solidFill>
        </p:spPr>
        <p:txBody>
          <a:bodyPr/>
          <a:lstStyle/>
          <a:p>
            <a:r>
              <a:rPr lang="en-US" sz="6600" b="1" dirty="0">
                <a:solidFill>
                  <a:schemeClr val="bg1"/>
                </a:solidFill>
                <a:latin typeface="Calibri" panose="020F0502020204030204" pitchFamily="34" charset="0"/>
                <a:cs typeface="Calibri" panose="020F0502020204030204" pitchFamily="34" charset="0"/>
              </a:rPr>
              <a:t>Unit 1 Revelation</a:t>
            </a:r>
          </a:p>
        </p:txBody>
      </p:sp>
      <p:sp>
        <p:nvSpPr>
          <p:cNvPr id="5" name="Rectangle 4"/>
          <p:cNvSpPr/>
          <p:nvPr/>
        </p:nvSpPr>
        <p:spPr>
          <a:xfrm>
            <a:off x="0" y="5562600"/>
            <a:ext cx="6934200" cy="584775"/>
          </a:xfrm>
          <a:prstGeom prst="rect">
            <a:avLst/>
          </a:prstGeom>
          <a:solidFill>
            <a:schemeClr val="bg1">
              <a:lumMod val="50000"/>
              <a:alpha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solidFill>
                  <a:srgbClr val="EEECE1">
                    <a:lumMod val="10000"/>
                  </a:srgbClr>
                </a:solidFill>
                <a:effectLst/>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How does God communicate with us?</a:t>
            </a:r>
          </a:p>
        </p:txBody>
      </p:sp>
    </p:spTree>
    <p:extLst>
      <p:ext uri="{BB962C8B-B14F-4D97-AF65-F5344CB8AC3E}">
        <p14:creationId xmlns:p14="http://schemas.microsoft.com/office/powerpoint/2010/main" val="364800396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We heard in our prayer that God knows us. He knows everything about us. He knew us before we were born. </a:t>
            </a:r>
          </a:p>
          <a:p>
            <a:pPr marL="0" indent="0">
              <a:buNone/>
            </a:pPr>
            <a:r>
              <a:rPr lang="en-US" dirty="0" smtClean="0"/>
              <a:t>We learn </a:t>
            </a:r>
            <a:r>
              <a:rPr lang="en-US" dirty="0"/>
              <a:t>that:</a:t>
            </a:r>
          </a:p>
          <a:p>
            <a:pPr marL="0" indent="0">
              <a:buNone/>
            </a:pPr>
            <a:r>
              <a:rPr lang="en-US" b="1" u="sng" dirty="0"/>
              <a:t>God wants us to know him, to be in relationship with him, and to grow closer to him.</a:t>
            </a:r>
            <a:endParaRPr lang="en-US" dirty="0"/>
          </a:p>
          <a:p>
            <a:pPr marL="0" indent="0">
              <a:buNone/>
            </a:pPr>
            <a:endParaRPr lang="en-US" b="1" dirty="0"/>
          </a:p>
        </p:txBody>
      </p:sp>
    </p:spTree>
    <p:extLst>
      <p:ext uri="{BB962C8B-B14F-4D97-AF65-F5344CB8AC3E}">
        <p14:creationId xmlns:p14="http://schemas.microsoft.com/office/powerpoint/2010/main" val="760586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458200" cy="792162"/>
          </a:xfrm>
        </p:spPr>
        <p:txBody>
          <a:bodyPr/>
          <a:lstStyle/>
          <a:p>
            <a:r>
              <a:rPr lang="en-US" sz="3200" b="1" dirty="0">
                <a:latin typeface="Calibri" panose="020F0502020204030204" pitchFamily="34" charset="0"/>
                <a:ea typeface="+mn-ea"/>
                <a:cs typeface="Calibri" panose="020F0502020204030204" pitchFamily="34" charset="0"/>
              </a:rPr>
              <a:t>How and when does God communicate with us?</a:t>
            </a:r>
            <a:endParaRPr lang="en-US" sz="66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xmlns="" id="{1CDA1A25-7397-4E49-9D4D-B70CC28D51CF}"/>
              </a:ext>
            </a:extLst>
          </p:cNvPr>
          <p:cNvSpPr>
            <a:spLocks noGrp="1"/>
          </p:cNvSpPr>
          <p:nvPr>
            <p:ph idx="1"/>
          </p:nvPr>
        </p:nvSpPr>
        <p:spPr>
          <a:xfrm>
            <a:off x="947351" y="1295400"/>
            <a:ext cx="8229600" cy="3886200"/>
          </a:xfrm>
        </p:spPr>
        <p:txBody>
          <a:bodyPr/>
          <a:lstStyle/>
          <a:p>
            <a:r>
              <a:rPr lang="en-US" sz="3600" dirty="0"/>
              <a:t>Throughout our lives. </a:t>
            </a:r>
          </a:p>
          <a:p>
            <a:r>
              <a:rPr lang="en-US" sz="3600" dirty="0"/>
              <a:t>Through creation</a:t>
            </a:r>
          </a:p>
          <a:p>
            <a:r>
              <a:rPr lang="en-US" sz="3600" dirty="0"/>
              <a:t>Through his Word in Sacred Scripture </a:t>
            </a:r>
          </a:p>
          <a:p>
            <a:r>
              <a:rPr lang="en-US" sz="3600" dirty="0"/>
              <a:t>Through Sacred Tradition </a:t>
            </a:r>
          </a:p>
          <a:p>
            <a:r>
              <a:rPr lang="en-US" sz="3600" dirty="0"/>
              <a:t>Most especially, through his Son, Jesus Christ.</a:t>
            </a:r>
          </a:p>
          <a:p>
            <a:r>
              <a:rPr lang="en-US" sz="3600" dirty="0"/>
              <a:t>Through the many personal and communal experiences we have. </a:t>
            </a:r>
          </a:p>
        </p:txBody>
      </p:sp>
    </p:spTree>
    <p:extLst>
      <p:ext uri="{BB962C8B-B14F-4D97-AF65-F5344CB8AC3E}">
        <p14:creationId xmlns:p14="http://schemas.microsoft.com/office/powerpoint/2010/main" val="503214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t>As we continue to respond to God in faith, we grow in a deeper and more intimate relationship with him. Continued study, prayer, and reflection with Scripture help us to understand and apply God’s Word to our lives.</a:t>
            </a:r>
          </a:p>
        </p:txBody>
      </p:sp>
    </p:spTree>
    <p:extLst>
      <p:ext uri="{BB962C8B-B14F-4D97-AF65-F5344CB8AC3E}">
        <p14:creationId xmlns:p14="http://schemas.microsoft.com/office/powerpoint/2010/main" val="297199714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803A38-6EED-43EB-906D-BA855DE4172A}"/>
              </a:ext>
            </a:extLst>
          </p:cNvPr>
          <p:cNvSpPr>
            <a:spLocks noGrp="1"/>
          </p:cNvSpPr>
          <p:nvPr>
            <p:ph type="title"/>
          </p:nvPr>
        </p:nvSpPr>
        <p:spPr>
          <a:xfrm>
            <a:off x="1044046" y="731836"/>
            <a:ext cx="8229600" cy="685801"/>
          </a:xfrm>
        </p:spPr>
        <p:txBody>
          <a:bodyPr/>
          <a:lstStyle/>
          <a:p>
            <a:pPr algn="l"/>
            <a:r>
              <a:rPr lang="en-US" sz="3600" b="1" dirty="0">
                <a:latin typeface="Calibri" panose="020F0502020204030204" pitchFamily="34" charset="0"/>
                <a:cs typeface="Calibri" panose="020F0502020204030204" pitchFamily="34" charset="0"/>
              </a:rPr>
              <a:t>When you hear the word Revelation,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you think  </a:t>
            </a:r>
            <a:r>
              <a:rPr lang="en-US" sz="3600" b="1" u="sng" dirty="0">
                <a:latin typeface="Calibri" panose="020F0502020204030204" pitchFamily="34" charset="0"/>
                <a:cs typeface="Calibri" panose="020F0502020204030204" pitchFamily="34" charset="0"/>
              </a:rPr>
              <a:t>(fill in the blank)</a:t>
            </a:r>
            <a:r>
              <a:rPr lang="en-US" sz="3600" b="1" u="sng" dirty="0">
                <a:latin typeface="Tempus Sans ITC" panose="04020404030D07020202" pitchFamily="82" charset="0"/>
              </a:rPr>
              <a:t/>
            </a:r>
            <a:br>
              <a:rPr lang="en-US" sz="3600" b="1" u="sng" dirty="0">
                <a:latin typeface="Tempus Sans ITC" panose="04020404030D07020202" pitchFamily="82" charset="0"/>
              </a:rPr>
            </a:br>
            <a:endParaRPr lang="en-US" sz="3600" u="sng" dirty="0"/>
          </a:p>
        </p:txBody>
      </p:sp>
      <p:sp>
        <p:nvSpPr>
          <p:cNvPr id="3" name="Content Placeholder 2">
            <a:extLst>
              <a:ext uri="{FF2B5EF4-FFF2-40B4-BE49-F238E27FC236}">
                <a16:creationId xmlns:a16="http://schemas.microsoft.com/office/drawing/2014/main" xmlns="" id="{EF38E87D-72FC-4376-854F-A0434546733A}"/>
              </a:ext>
            </a:extLst>
          </p:cNvPr>
          <p:cNvSpPr>
            <a:spLocks noGrp="1"/>
          </p:cNvSpPr>
          <p:nvPr>
            <p:ph sz="half" idx="1"/>
          </p:nvPr>
        </p:nvSpPr>
        <p:spPr>
          <a:xfrm>
            <a:off x="1044046" y="1417638"/>
            <a:ext cx="4038600" cy="4708526"/>
          </a:xfrm>
        </p:spPr>
        <p:txBody>
          <a:bodyPr/>
          <a:lstStyle/>
          <a:p>
            <a:r>
              <a:rPr lang="en-US" sz="3600" dirty="0">
                <a:latin typeface="Calibri" panose="020F0502020204030204" pitchFamily="34" charset="0"/>
                <a:cs typeface="Calibri" panose="020F0502020204030204" pitchFamily="34" charset="0"/>
              </a:rPr>
              <a:t>Expose</a:t>
            </a:r>
          </a:p>
          <a:p>
            <a:r>
              <a:rPr lang="en-US" sz="3600" dirty="0">
                <a:latin typeface="Calibri" panose="020F0502020204030204" pitchFamily="34" charset="0"/>
                <a:cs typeface="Calibri" panose="020F0502020204030204" pitchFamily="34" charset="0"/>
              </a:rPr>
              <a:t>Leak</a:t>
            </a:r>
          </a:p>
          <a:p>
            <a:r>
              <a:rPr lang="en-US" sz="3600" dirty="0">
                <a:latin typeface="Calibri" panose="020F0502020204030204" pitchFamily="34" charset="0"/>
                <a:cs typeface="Calibri" panose="020F0502020204030204" pitchFamily="34" charset="0"/>
              </a:rPr>
              <a:t>Disclosure</a:t>
            </a:r>
          </a:p>
          <a:p>
            <a:r>
              <a:rPr lang="en-US" sz="3600" dirty="0">
                <a:latin typeface="Calibri" panose="020F0502020204030204" pitchFamily="34" charset="0"/>
                <a:cs typeface="Calibri" panose="020F0502020204030204" pitchFamily="34" charset="0"/>
              </a:rPr>
              <a:t>Surprise</a:t>
            </a:r>
          </a:p>
          <a:p>
            <a:r>
              <a:rPr lang="en-US" sz="3600" dirty="0">
                <a:latin typeface="Calibri" panose="020F0502020204030204" pitchFamily="34" charset="0"/>
                <a:cs typeface="Calibri" panose="020F0502020204030204" pitchFamily="34" charset="0"/>
              </a:rPr>
              <a:t>Shock</a:t>
            </a:r>
          </a:p>
          <a:p>
            <a:r>
              <a:rPr lang="en-US" sz="3600" dirty="0">
                <a:latin typeface="Calibri" panose="020F0502020204030204" pitchFamily="34" charset="0"/>
                <a:cs typeface="Calibri" panose="020F0502020204030204" pitchFamily="34" charset="0"/>
              </a:rPr>
              <a:t>Eye-opener</a:t>
            </a:r>
          </a:p>
          <a:p>
            <a:r>
              <a:rPr lang="en-US" sz="3600" dirty="0">
                <a:latin typeface="Calibri" panose="020F0502020204030204" pitchFamily="34" charset="0"/>
                <a:cs typeface="Calibri" panose="020F0502020204030204" pitchFamily="34" charset="0"/>
              </a:rPr>
              <a:t>Announcement</a:t>
            </a:r>
          </a:p>
        </p:txBody>
      </p:sp>
      <p:pic>
        <p:nvPicPr>
          <p:cNvPr id="5" name="Content Placeholder 4">
            <a:extLst>
              <a:ext uri="{FF2B5EF4-FFF2-40B4-BE49-F238E27FC236}">
                <a16:creationId xmlns:a16="http://schemas.microsoft.com/office/drawing/2014/main" xmlns="" id="{7BF7F147-2A56-4477-8CA2-70B2BC1BD5C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4038600" y="1632623"/>
            <a:ext cx="4655400" cy="3592753"/>
          </a:xfrm>
          <a:prstGeom prst="rect">
            <a:avLst/>
          </a:prstGeom>
        </p:spPr>
      </p:pic>
    </p:spTree>
    <p:extLst>
      <p:ext uri="{BB962C8B-B14F-4D97-AF65-F5344CB8AC3E}">
        <p14:creationId xmlns:p14="http://schemas.microsoft.com/office/powerpoint/2010/main" val="892118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19200"/>
            <a:ext cx="7772400" cy="4525963"/>
          </a:xfrm>
        </p:spPr>
        <p:txBody>
          <a:bodyPr/>
          <a:lstStyle/>
          <a:p>
            <a:pPr marL="0" indent="0">
              <a:buNone/>
            </a:pPr>
            <a:r>
              <a:rPr lang="en-US" b="1" dirty="0"/>
              <a:t> “to reveal” </a:t>
            </a:r>
            <a:r>
              <a:rPr lang="en-US" dirty="0"/>
              <a:t>is to make known or communicate. </a:t>
            </a:r>
            <a:r>
              <a:rPr lang="en-US" b="1" dirty="0"/>
              <a:t>Revelation </a:t>
            </a:r>
            <a:r>
              <a:rPr lang="en-US" dirty="0"/>
              <a:t>can be described as something that is revealed, an enlightening or astonishing or surprising disclosure (Merriam Webster).</a:t>
            </a:r>
          </a:p>
          <a:p>
            <a:pPr marL="0" indent="0">
              <a:buNone/>
            </a:pPr>
            <a:endParaRPr lang="en-US" b="1" dirty="0"/>
          </a:p>
          <a:p>
            <a:pPr marL="0" indent="0">
              <a:buNone/>
            </a:pPr>
            <a:r>
              <a:rPr lang="en-US" b="1" dirty="0"/>
              <a:t>As Catholics, we define </a:t>
            </a:r>
            <a:r>
              <a:rPr lang="en-US" b="1" u="sng" dirty="0"/>
              <a:t>Divine Revelation as the process by which God makes himself known to humans and discloses who he is and his plan for us.</a:t>
            </a:r>
          </a:p>
        </p:txBody>
      </p:sp>
    </p:spTree>
    <p:extLst>
      <p:ext uri="{BB962C8B-B14F-4D97-AF65-F5344CB8AC3E}">
        <p14:creationId xmlns:p14="http://schemas.microsoft.com/office/powerpoint/2010/main" val="4112853690"/>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609600"/>
            <a:ext cx="7772400" cy="5562600"/>
          </a:xfrm>
        </p:spPr>
        <p:txBody>
          <a:bodyPr/>
          <a:lstStyle/>
          <a:p>
            <a:pPr marL="0" indent="0" algn="ctr">
              <a:buNone/>
            </a:pPr>
            <a:r>
              <a:rPr lang="en-US" b="1" dirty="0"/>
              <a:t>How many of you have been pleasantly surprised by creation? </a:t>
            </a:r>
          </a:p>
          <a:p>
            <a:pPr marL="0" indent="0">
              <a:buNone/>
            </a:pPr>
            <a:endParaRPr lang="en-US" b="1" dirty="0"/>
          </a:p>
          <a:p>
            <a:r>
              <a:rPr lang="en-US" b="1" dirty="0"/>
              <a:t>You looked at a starry night and might have been amazed at how infinite it seemed, how tiny we are. </a:t>
            </a:r>
          </a:p>
          <a:p>
            <a:pPr marL="0" indent="0">
              <a:buNone/>
            </a:pPr>
            <a:endParaRPr lang="en-US" b="1" dirty="0"/>
          </a:p>
          <a:p>
            <a:r>
              <a:rPr lang="en-US" b="1" dirty="0"/>
              <a:t>Or maybe you watched a beautiful sunset and stood in awe of God’s glory. We feel God’s presence in nature. </a:t>
            </a:r>
          </a:p>
        </p:txBody>
      </p:sp>
    </p:spTree>
    <p:extLst>
      <p:ext uri="{BB962C8B-B14F-4D97-AF65-F5344CB8AC3E}">
        <p14:creationId xmlns:p14="http://schemas.microsoft.com/office/powerpoint/2010/main" val="4063481649"/>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354508"/>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664026"/>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t>You might remember that feeling of holding your newborn infant and wondering how this beautiful creature could be created from the love you share, and especially the feeling of surprise at how you could love this child more than you ever imagined. </a:t>
            </a:r>
          </a:p>
        </p:txBody>
      </p:sp>
    </p:spTree>
    <p:extLst>
      <p:ext uri="{BB962C8B-B14F-4D97-AF65-F5344CB8AC3E}">
        <p14:creationId xmlns:p14="http://schemas.microsoft.com/office/powerpoint/2010/main" val="290690603"/>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499650"/>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Tempus Sans ITC" panose="04020404030D07020202" pitchFamily="82" charset="0"/>
              </a:rPr>
              <a:t>Invite</a:t>
            </a:r>
          </a:p>
        </p:txBody>
      </p:sp>
      <p:sp>
        <p:nvSpPr>
          <p:cNvPr id="3" name="Content Placeholder 2"/>
          <p:cNvSpPr>
            <a:spLocks noGrp="1"/>
          </p:cNvSpPr>
          <p:nvPr>
            <p:ph idx="1"/>
          </p:nvPr>
        </p:nvSpPr>
        <p:spPr>
          <a:xfrm>
            <a:off x="1219200" y="914400"/>
            <a:ext cx="7490254" cy="4525963"/>
          </a:xfrm>
        </p:spPr>
        <p:txBody>
          <a:bodyPr/>
          <a:lstStyle/>
          <a:p>
            <a:endParaRPr lang="en-US" dirty="0"/>
          </a:p>
          <a:p>
            <a:pPr marL="0" indent="0">
              <a:buNone/>
            </a:pPr>
            <a:r>
              <a:rPr lang="en-US" sz="3600" b="1" i="1" dirty="0"/>
              <a:t>We are now going to experience a different kind of praying. It is actually an ancient form of praying called </a:t>
            </a:r>
            <a:r>
              <a:rPr lang="en-US" sz="3600" b="1" i="1" u="sng" dirty="0"/>
              <a:t>Lectio Divina</a:t>
            </a:r>
          </a:p>
          <a:p>
            <a:pPr marL="0" indent="0">
              <a:buNone/>
            </a:pPr>
            <a:r>
              <a:rPr lang="en-US" sz="3600" b="1" i="1" dirty="0"/>
              <a:t>			(Latin for divine reading)</a:t>
            </a:r>
            <a:endParaRPr lang="en-US" sz="3600" b="1" u="sng" dirty="0"/>
          </a:p>
        </p:txBody>
      </p:sp>
    </p:spTree>
    <p:extLst>
      <p:ext uri="{BB962C8B-B14F-4D97-AF65-F5344CB8AC3E}">
        <p14:creationId xmlns:p14="http://schemas.microsoft.com/office/powerpoint/2010/main" val="2232865906"/>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85800"/>
            <a:ext cx="7772400" cy="4876800"/>
          </a:xfrm>
        </p:spPr>
        <p:txBody>
          <a:bodyPr/>
          <a:lstStyle/>
          <a:p>
            <a:pPr marL="0" indent="0">
              <a:buNone/>
            </a:pPr>
            <a:r>
              <a:rPr lang="en-US" b="1" dirty="0"/>
              <a:t>These are beautiful experiences that enlighten us. We learn something about ourselves, but even more importantly, we learn about our Creator. </a:t>
            </a:r>
          </a:p>
          <a:p>
            <a:pPr marL="0" indent="0">
              <a:buNone/>
            </a:pPr>
            <a:endParaRPr lang="en-US" b="1" dirty="0"/>
          </a:p>
          <a:p>
            <a:pPr marL="0" indent="0">
              <a:buNone/>
            </a:pPr>
            <a:r>
              <a:rPr lang="en-US" b="1" dirty="0"/>
              <a:t>We feel a part of something bigger than ourselves. Wonder and awe come together and reveal to us the mystery of God and of being part of his creation.</a:t>
            </a:r>
          </a:p>
        </p:txBody>
      </p:sp>
    </p:spTree>
    <p:extLst>
      <p:ext uri="{BB962C8B-B14F-4D97-AF65-F5344CB8AC3E}">
        <p14:creationId xmlns:p14="http://schemas.microsoft.com/office/powerpoint/2010/main" val="3562419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47BD98E-48E9-4EB5-927A-50E79C10AB86}"/>
              </a:ext>
            </a:extLst>
          </p:cNvPr>
          <p:cNvSpPr>
            <a:spLocks noGrp="1"/>
          </p:cNvSpPr>
          <p:nvPr>
            <p:ph idx="1"/>
          </p:nvPr>
        </p:nvSpPr>
        <p:spPr>
          <a:xfrm>
            <a:off x="914400" y="1371600"/>
            <a:ext cx="7772400" cy="4525963"/>
          </a:xfrm>
        </p:spPr>
        <p:txBody>
          <a:bodyPr/>
          <a:lstStyle/>
          <a:p>
            <a:pPr marL="0" indent="0" algn="ctr">
              <a:buNone/>
            </a:pPr>
            <a:endParaRPr lang="en-US" dirty="0">
              <a:hlinkClick r:id="rId4">
                <a:extLst>
                  <a:ext uri="{A12FA001-AC4F-418D-AE19-62706E023703}">
                    <ahyp:hlinkClr xmlns:ahyp="http://schemas.microsoft.com/office/drawing/2018/hyperlinkcolor" xmlns="" val="tx"/>
                  </a:ext>
                </a:extLst>
              </a:hlinkClick>
            </a:endParaRPr>
          </a:p>
          <a:p>
            <a:pPr marL="0" indent="0" algn="ctr">
              <a:buNone/>
            </a:pPr>
            <a:endParaRPr lang="en-US" dirty="0">
              <a:hlinkClick r:id="rId4">
                <a:extLst>
                  <a:ext uri="{A12FA001-AC4F-418D-AE19-62706E023703}">
                    <ahyp:hlinkClr xmlns:ahyp="http://schemas.microsoft.com/office/drawing/2018/hyperlinkcolor" xmlns="" val="tx"/>
                  </a:ext>
                </a:extLst>
              </a:hlinkClick>
            </a:endParaRPr>
          </a:p>
          <a:p>
            <a:pPr marL="0" indent="0" algn="ctr">
              <a:buNone/>
            </a:pPr>
            <a:endParaRPr lang="en-US" dirty="0">
              <a:hlinkClick r:id="rId4">
                <a:extLst>
                  <a:ext uri="{A12FA001-AC4F-418D-AE19-62706E023703}">
                    <ahyp:hlinkClr xmlns:ahyp="http://schemas.microsoft.com/office/drawing/2018/hyperlinkcolor" xmlns="" val="tx"/>
                  </a:ext>
                </a:extLst>
              </a:hlinkClick>
            </a:endParaRPr>
          </a:p>
          <a:p>
            <a:pPr marL="0" indent="0" algn="ctr">
              <a:buNone/>
            </a:pPr>
            <a:r>
              <a:rPr lang="en-US" sz="7200" b="1" dirty="0">
                <a:hlinkClick r:id="rId4">
                  <a:extLst>
                    <a:ext uri="{A12FA001-AC4F-418D-AE19-62706E023703}">
                      <ahyp:hlinkClr xmlns:ahyp="http://schemas.microsoft.com/office/drawing/2018/hyperlinkcolor" xmlns="" val="tx"/>
                    </a:ext>
                  </a:extLst>
                </a:hlinkClick>
              </a:rPr>
              <a:t>God's Creation</a:t>
            </a:r>
            <a:endParaRPr lang="en-US" sz="7200" b="1" dirty="0"/>
          </a:p>
          <a:p>
            <a:pPr marL="0" indent="0">
              <a:buNone/>
            </a:pPr>
            <a:endParaRPr lang="en-US" dirty="0"/>
          </a:p>
        </p:txBody>
      </p:sp>
    </p:spTree>
    <p:extLst>
      <p:ext uri="{BB962C8B-B14F-4D97-AF65-F5344CB8AC3E}">
        <p14:creationId xmlns:p14="http://schemas.microsoft.com/office/powerpoint/2010/main" val="2465793155"/>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t>So how do we know God? </a:t>
            </a:r>
          </a:p>
          <a:p>
            <a:r>
              <a:rPr lang="en-US" b="1" dirty="0"/>
              <a:t>How does he reveal himself to us? </a:t>
            </a:r>
          </a:p>
          <a:p>
            <a:pPr marL="0" indent="0">
              <a:buNone/>
            </a:pPr>
            <a:endParaRPr lang="en-US" b="1" dirty="0"/>
          </a:p>
          <a:p>
            <a:pPr marL="0" indent="0">
              <a:buNone/>
            </a:pPr>
            <a:r>
              <a:rPr lang="en-US" b="1" dirty="0"/>
              <a:t>God reveals himself to us through creation, of course. When we spend time outside in nature, we are reminded of all that God created. </a:t>
            </a:r>
          </a:p>
        </p:txBody>
      </p:sp>
    </p:spTree>
    <p:extLst>
      <p:ext uri="{BB962C8B-B14F-4D97-AF65-F5344CB8AC3E}">
        <p14:creationId xmlns:p14="http://schemas.microsoft.com/office/powerpoint/2010/main" val="4118114001"/>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457200"/>
            <a:ext cx="4658495" cy="4876800"/>
          </a:xfrm>
        </p:spPr>
        <p:txBody>
          <a:bodyPr/>
          <a:lstStyle/>
          <a:p>
            <a:pPr marL="0" indent="0">
              <a:buNone/>
            </a:pPr>
            <a:r>
              <a:rPr lang="en-US" b="1" dirty="0"/>
              <a:t>Most of us also come </a:t>
            </a:r>
            <a:br>
              <a:rPr lang="en-US" b="1" dirty="0"/>
            </a:br>
            <a:r>
              <a:rPr lang="en-US" b="1" dirty="0"/>
              <a:t>to know God through </a:t>
            </a:r>
            <a:br>
              <a:rPr lang="en-US" b="1" dirty="0"/>
            </a:br>
            <a:r>
              <a:rPr lang="en-US" b="1" dirty="0"/>
              <a:t>the people in our lives. Through our relationships, with our parents, our children, our friends and family, our priests and spiritual companions, </a:t>
            </a:r>
            <a:br>
              <a:rPr lang="en-US" b="1" dirty="0"/>
            </a:br>
            <a:r>
              <a:rPr lang="en-US" b="1" dirty="0"/>
              <a:t>our godparents and Confirmation sponsors, we come to know the </a:t>
            </a:r>
            <a:br>
              <a:rPr lang="en-US" b="1" dirty="0"/>
            </a:br>
            <a:r>
              <a:rPr lang="en-US" b="1" dirty="0"/>
              <a:t>love of God.</a:t>
            </a:r>
          </a:p>
        </p:txBody>
      </p:sp>
      <p:pic>
        <p:nvPicPr>
          <p:cNvPr id="5" name="Picture 4" descr="A couple of people standing in front of a sunset&#10;&#10;Description automatically generated">
            <a:extLst>
              <a:ext uri="{FF2B5EF4-FFF2-40B4-BE49-F238E27FC236}">
                <a16:creationId xmlns:a16="http://schemas.microsoft.com/office/drawing/2014/main" xmlns="" id="{EC43FF60-E3FB-554F-8FCB-571A68D038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805" r="15694"/>
          <a:stretch/>
        </p:blipFill>
        <p:spPr>
          <a:xfrm>
            <a:off x="304800" y="609600"/>
            <a:ext cx="3931920" cy="5638800"/>
          </a:xfrm>
          <a:prstGeom prst="rect">
            <a:avLst/>
          </a:prstGeom>
        </p:spPr>
      </p:pic>
    </p:spTree>
    <p:extLst>
      <p:ext uri="{BB962C8B-B14F-4D97-AF65-F5344CB8AC3E}">
        <p14:creationId xmlns:p14="http://schemas.microsoft.com/office/powerpoint/2010/main" val="3213023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381000"/>
            <a:ext cx="7696200" cy="6096000"/>
          </a:xfrm>
        </p:spPr>
        <p:txBody>
          <a:bodyPr/>
          <a:lstStyle/>
          <a:p>
            <a:pPr marL="0" indent="0">
              <a:buNone/>
            </a:pPr>
            <a:r>
              <a:rPr lang="en-US" sz="2800" b="1" dirty="0"/>
              <a:t>Who teaches you about God? </a:t>
            </a:r>
          </a:p>
          <a:p>
            <a:pPr marL="0" indent="0">
              <a:buNone/>
            </a:pPr>
            <a:r>
              <a:rPr lang="en-US" sz="2800" b="1" dirty="0"/>
              <a:t>Who shows you who God is? </a:t>
            </a:r>
          </a:p>
          <a:p>
            <a:pPr marL="0" indent="0">
              <a:buNone/>
            </a:pPr>
            <a:r>
              <a:rPr lang="en-US" sz="2800" b="1" dirty="0"/>
              <a:t>How else do we learn about God? </a:t>
            </a:r>
          </a:p>
          <a:p>
            <a:pPr marL="0" indent="0">
              <a:buNone/>
            </a:pPr>
            <a:r>
              <a:rPr lang="en-US" sz="2800" b="1" dirty="0"/>
              <a:t>How can we get to know him better? </a:t>
            </a:r>
          </a:p>
          <a:p>
            <a:pPr marL="0" indent="0">
              <a:buNone/>
            </a:pPr>
            <a:endParaRPr lang="en-US" sz="1200" b="1" dirty="0"/>
          </a:p>
          <a:p>
            <a:pPr marL="0" indent="0">
              <a:buNone/>
            </a:pPr>
            <a:r>
              <a:rPr lang="en-US" b="1" dirty="0"/>
              <a:t>We will learn that God reveals himself to us through:</a:t>
            </a:r>
          </a:p>
          <a:p>
            <a:pPr marL="0" indent="0">
              <a:buNone/>
            </a:pPr>
            <a:r>
              <a:rPr lang="en-US" b="1" dirty="0"/>
              <a:t>  Sacred Scripture    Sacred Tradition and especially through his    Son, Jesus Christ. </a:t>
            </a:r>
          </a:p>
          <a:p>
            <a:pPr marL="0" indent="0">
              <a:buNone/>
            </a:pPr>
            <a:endParaRPr lang="en-US" b="1" dirty="0"/>
          </a:p>
          <a:p>
            <a:pPr marL="0" indent="0">
              <a:buNone/>
            </a:pPr>
            <a:r>
              <a:rPr lang="en-US" b="1" dirty="0"/>
              <a:t>The Bible, Sacred Scripture, is the inspired Word of God written in human words. </a:t>
            </a:r>
          </a:p>
        </p:txBody>
      </p:sp>
      <p:sp>
        <p:nvSpPr>
          <p:cNvPr id="2" name="Plus Sign 1">
            <a:extLst>
              <a:ext uri="{FF2B5EF4-FFF2-40B4-BE49-F238E27FC236}">
                <a16:creationId xmlns:a16="http://schemas.microsoft.com/office/drawing/2014/main" xmlns="" id="{A8D62245-D861-4895-BDE9-B8609AB81000}"/>
              </a:ext>
            </a:extLst>
          </p:cNvPr>
          <p:cNvSpPr/>
          <p:nvPr/>
        </p:nvSpPr>
        <p:spPr>
          <a:xfrm>
            <a:off x="4838700" y="4343400"/>
            <a:ext cx="228600" cy="381000"/>
          </a:xfrm>
          <a:prstGeom prst="mathPlus">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lus Sign 3">
            <a:extLst>
              <a:ext uri="{FF2B5EF4-FFF2-40B4-BE49-F238E27FC236}">
                <a16:creationId xmlns:a16="http://schemas.microsoft.com/office/drawing/2014/main" xmlns="" id="{7A9BFD8A-8C31-4015-BCD0-44BFB943C112}"/>
              </a:ext>
            </a:extLst>
          </p:cNvPr>
          <p:cNvSpPr/>
          <p:nvPr/>
        </p:nvSpPr>
        <p:spPr>
          <a:xfrm>
            <a:off x="4114800" y="3886200"/>
            <a:ext cx="228600" cy="381000"/>
          </a:xfrm>
          <a:prstGeom prst="mathPlus">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lus Sign 4">
            <a:extLst>
              <a:ext uri="{FF2B5EF4-FFF2-40B4-BE49-F238E27FC236}">
                <a16:creationId xmlns:a16="http://schemas.microsoft.com/office/drawing/2014/main" xmlns="" id="{54420CF7-1FD2-44E1-AB81-D88586E32DF0}"/>
              </a:ext>
            </a:extLst>
          </p:cNvPr>
          <p:cNvSpPr/>
          <p:nvPr/>
        </p:nvSpPr>
        <p:spPr>
          <a:xfrm>
            <a:off x="990600" y="3886200"/>
            <a:ext cx="228600" cy="381000"/>
          </a:xfrm>
          <a:prstGeom prst="mathPlus">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9656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5400" b="1" dirty="0">
                <a:solidFill>
                  <a:schemeClr val="bg1"/>
                </a:solidFill>
                <a:latin typeface="Calibri" panose="020F0502020204030204" pitchFamily="34" charset="0"/>
                <a:cs typeface="Calibri" panose="020F0502020204030204" pitchFamily="34" charset="0"/>
              </a:rPr>
              <a:t>Questions to Ponder</a:t>
            </a:r>
          </a:p>
        </p:txBody>
      </p:sp>
      <p:sp>
        <p:nvSpPr>
          <p:cNvPr id="3" name="Content Placeholder 2"/>
          <p:cNvSpPr>
            <a:spLocks noGrp="1"/>
          </p:cNvSpPr>
          <p:nvPr>
            <p:ph idx="1"/>
          </p:nvPr>
        </p:nvSpPr>
        <p:spPr>
          <a:xfrm>
            <a:off x="902043" y="1436173"/>
            <a:ext cx="7772400" cy="4525963"/>
          </a:xfrm>
        </p:spPr>
        <p:txBody>
          <a:bodyPr/>
          <a:lstStyle/>
          <a:p>
            <a:r>
              <a:rPr lang="en-US" dirty="0">
                <a:solidFill>
                  <a:schemeClr val="bg1"/>
                </a:solidFill>
                <a:latin typeface="Calibri" panose="020F0502020204030204" pitchFamily="34" charset="0"/>
                <a:cs typeface="Calibri" panose="020F0502020204030204" pitchFamily="34" charset="0"/>
              </a:rPr>
              <a:t>How do I know God? </a:t>
            </a:r>
          </a:p>
          <a:p>
            <a:r>
              <a:rPr lang="en-US" dirty="0">
                <a:solidFill>
                  <a:schemeClr val="bg1"/>
                </a:solidFill>
                <a:latin typeface="Calibri" panose="020F0502020204030204" pitchFamily="34" charset="0"/>
                <a:cs typeface="Calibri" panose="020F0502020204030204" pitchFamily="34" charset="0"/>
              </a:rPr>
              <a:t>Where do I most feel God’s presence? </a:t>
            </a:r>
          </a:p>
          <a:p>
            <a:r>
              <a:rPr lang="en-US" dirty="0">
                <a:solidFill>
                  <a:schemeClr val="bg1"/>
                </a:solidFill>
                <a:latin typeface="Calibri" panose="020F0502020204030204" pitchFamily="34" charset="0"/>
                <a:cs typeface="Calibri" panose="020F0502020204030204" pitchFamily="34" charset="0"/>
              </a:rPr>
              <a:t>How have I come to know who God is? </a:t>
            </a:r>
          </a:p>
          <a:p>
            <a:r>
              <a:rPr lang="en-US" dirty="0">
                <a:solidFill>
                  <a:schemeClr val="bg1"/>
                </a:solidFill>
                <a:latin typeface="Calibri" panose="020F0502020204030204" pitchFamily="34" charset="0"/>
                <a:cs typeface="Calibri" panose="020F0502020204030204" pitchFamily="34" charset="0"/>
              </a:rPr>
              <a:t>Through nature? </a:t>
            </a:r>
          </a:p>
          <a:p>
            <a:r>
              <a:rPr lang="en-US" dirty="0">
                <a:solidFill>
                  <a:schemeClr val="bg1"/>
                </a:solidFill>
                <a:latin typeface="Calibri" panose="020F0502020204030204" pitchFamily="34" charset="0"/>
                <a:cs typeface="Calibri" panose="020F0502020204030204" pitchFamily="34" charset="0"/>
              </a:rPr>
              <a:t>Through Scripture? </a:t>
            </a:r>
          </a:p>
          <a:p>
            <a:r>
              <a:rPr lang="en-US" dirty="0">
                <a:solidFill>
                  <a:schemeClr val="bg1"/>
                </a:solidFill>
                <a:latin typeface="Calibri" panose="020F0502020204030204" pitchFamily="34" charset="0"/>
                <a:cs typeface="Calibri" panose="020F0502020204030204" pitchFamily="34" charset="0"/>
              </a:rPr>
              <a:t>Through people? </a:t>
            </a:r>
          </a:p>
          <a:p>
            <a:r>
              <a:rPr lang="en-US" dirty="0">
                <a:solidFill>
                  <a:schemeClr val="bg1"/>
                </a:solidFill>
                <a:latin typeface="Calibri" panose="020F0502020204030204" pitchFamily="34" charset="0"/>
                <a:cs typeface="Calibri" panose="020F0502020204030204" pitchFamily="34" charset="0"/>
              </a:rPr>
              <a:t>When was the last time I experienced the awe of God and his work? </a:t>
            </a:r>
          </a:p>
        </p:txBody>
      </p:sp>
    </p:spTree>
    <p:extLst>
      <p:ext uri="{BB962C8B-B14F-4D97-AF65-F5344CB8AC3E}">
        <p14:creationId xmlns:p14="http://schemas.microsoft.com/office/powerpoint/2010/main" val="3655890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3810000" cy="4525963"/>
          </a:xfrm>
        </p:spPr>
        <p:txBody>
          <a:bodyPr/>
          <a:lstStyle/>
          <a:p>
            <a:pPr marL="0" indent="0">
              <a:buNone/>
            </a:pPr>
            <a:r>
              <a:rPr lang="en-US" b="1" dirty="0"/>
              <a:t>We’ve explored a few of the ways that we get to know God, but the Church teaches us that we know God most especially through His Son, Jesus Christ. </a:t>
            </a:r>
          </a:p>
        </p:txBody>
      </p:sp>
      <p:pic>
        <p:nvPicPr>
          <p:cNvPr id="4" name="Picture 3" descr="A picture containing outdoor, mammal, animal, grass&#10;&#10;Description automatically generated">
            <a:extLst>
              <a:ext uri="{FF2B5EF4-FFF2-40B4-BE49-F238E27FC236}">
                <a16:creationId xmlns:a16="http://schemas.microsoft.com/office/drawing/2014/main" xmlns="" id="{CE1E8535-825A-B44E-BABB-44396B756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3" t="8999" r="17014" b="2501"/>
          <a:stretch/>
        </p:blipFill>
        <p:spPr>
          <a:xfrm>
            <a:off x="4572000" y="1066800"/>
            <a:ext cx="4572000" cy="5394960"/>
          </a:xfrm>
          <a:prstGeom prst="rect">
            <a:avLst/>
          </a:prstGeom>
        </p:spPr>
      </p:pic>
    </p:spTree>
    <p:extLst>
      <p:ext uri="{BB962C8B-B14F-4D97-AF65-F5344CB8AC3E}">
        <p14:creationId xmlns:p14="http://schemas.microsoft.com/office/powerpoint/2010/main" val="3047276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762000"/>
            <a:ext cx="7772400" cy="5257800"/>
          </a:xfrm>
        </p:spPr>
        <p:txBody>
          <a:bodyPr/>
          <a:lstStyle/>
          <a:p>
            <a:pPr marL="0" indent="0">
              <a:buNone/>
            </a:pPr>
            <a:r>
              <a:rPr lang="en-US" b="1" dirty="0"/>
              <a:t>It is in our knowledge of his life, Passion, Death, and Resurrection, that we know God’s plan for each of us and for our salvation. </a:t>
            </a:r>
          </a:p>
          <a:p>
            <a:pPr marL="0" indent="0">
              <a:buNone/>
            </a:pPr>
            <a:endParaRPr lang="en-US" b="1" dirty="0"/>
          </a:p>
          <a:p>
            <a:pPr marL="0" indent="0">
              <a:buNone/>
            </a:pPr>
            <a:r>
              <a:rPr lang="en-US" b="1" dirty="0"/>
              <a:t>What did Jesus teach? </a:t>
            </a:r>
          </a:p>
          <a:p>
            <a:pPr marL="0" indent="0">
              <a:buNone/>
            </a:pPr>
            <a:endParaRPr lang="en-US" b="1" dirty="0"/>
          </a:p>
          <a:p>
            <a:pPr marL="0" indent="0">
              <a:buNone/>
            </a:pPr>
            <a:r>
              <a:rPr lang="en-US" b="1" dirty="0"/>
              <a:t>Who was this man who was both human and divine?</a:t>
            </a:r>
          </a:p>
        </p:txBody>
      </p:sp>
    </p:spTree>
    <p:extLst>
      <p:ext uri="{BB962C8B-B14F-4D97-AF65-F5344CB8AC3E}">
        <p14:creationId xmlns:p14="http://schemas.microsoft.com/office/powerpoint/2010/main" val="2252167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62000"/>
            <a:ext cx="7772400" cy="4525963"/>
          </a:xfrm>
        </p:spPr>
        <p:txBody>
          <a:bodyPr/>
          <a:lstStyle/>
          <a:p>
            <a:pPr marL="0" indent="0">
              <a:buNone/>
            </a:pPr>
            <a:r>
              <a:rPr lang="en-US" b="1" dirty="0"/>
              <a:t> He showed us who the Father is, and then told everyone who would come to believe, to go out and “make disciples.” </a:t>
            </a:r>
          </a:p>
          <a:p>
            <a:pPr marL="0" indent="0">
              <a:buNone/>
            </a:pPr>
            <a:endParaRPr lang="en-US" b="1" dirty="0"/>
          </a:p>
          <a:p>
            <a:pPr marL="0" indent="0">
              <a:buNone/>
            </a:pPr>
            <a:r>
              <a:rPr lang="en-US" b="1" dirty="0"/>
              <a:t>We are commanded to share our own faith and to help others come to know God. </a:t>
            </a:r>
          </a:p>
          <a:p>
            <a:pPr marL="0" indent="0">
              <a:buNone/>
            </a:pPr>
            <a:endParaRPr lang="en-US" b="1" dirty="0"/>
          </a:p>
        </p:txBody>
      </p:sp>
    </p:spTree>
    <p:extLst>
      <p:ext uri="{BB962C8B-B14F-4D97-AF65-F5344CB8AC3E}">
        <p14:creationId xmlns:p14="http://schemas.microsoft.com/office/powerpoint/2010/main" val="2572863089"/>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57B06C9-6D4A-4ADC-988A-8A0A7096E644}"/>
              </a:ext>
            </a:extLst>
          </p:cNvPr>
          <p:cNvSpPr>
            <a:spLocks noGrp="1"/>
          </p:cNvSpPr>
          <p:nvPr>
            <p:ph idx="1"/>
          </p:nvPr>
        </p:nvSpPr>
        <p:spPr>
          <a:xfrm>
            <a:off x="914400" y="1524000"/>
            <a:ext cx="7772400" cy="4525963"/>
          </a:xfrm>
        </p:spPr>
        <p:txBody>
          <a:bodyPr/>
          <a:lstStyle/>
          <a:p>
            <a:pPr marL="0" indent="0">
              <a:buNone/>
            </a:pPr>
            <a:r>
              <a:rPr lang="en-US" b="1" dirty="0"/>
              <a:t>The Live Step helps us relate knowledge of the faith and ways we worship, live, pray, and serve together as Catholics. </a:t>
            </a:r>
          </a:p>
          <a:p>
            <a:pPr marL="0" indent="0">
              <a:buNone/>
            </a:pPr>
            <a:endParaRPr lang="en-US" b="1" dirty="0"/>
          </a:p>
          <a:p>
            <a:pPr marL="0" indent="0">
              <a:buNone/>
            </a:pPr>
            <a:r>
              <a:rPr lang="en-US" b="1" dirty="0"/>
              <a:t>We are given the tools to connect faith to everyday life and to deepen their relationship with God and the Church through the prayer experience at the end of each lesson.</a:t>
            </a:r>
          </a:p>
        </p:txBody>
      </p:sp>
    </p:spTree>
    <p:extLst>
      <p:ext uri="{BB962C8B-B14F-4D97-AF65-F5344CB8AC3E}">
        <p14:creationId xmlns:p14="http://schemas.microsoft.com/office/powerpoint/2010/main" val="941911397"/>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C560B5C-6B3F-4A55-8DF7-D8245B7B0F28}"/>
              </a:ext>
            </a:extLst>
          </p:cNvPr>
          <p:cNvPicPr>
            <a:picLocks/>
          </p:cNvPicPr>
          <p:nvPr/>
        </p:nvPicPr>
        <p:blipFill rotWithShape="1">
          <a:blip r:embed="rId4"/>
          <a:srcRect l="6667" t="2474" r="2859" b="-3284"/>
          <a:stretch/>
        </p:blipFill>
        <p:spPr>
          <a:xfrm>
            <a:off x="190500" y="1143000"/>
            <a:ext cx="8763000" cy="5486400"/>
          </a:xfrm>
          <a:prstGeom prst="rect">
            <a:avLst/>
          </a:prstGeom>
        </p:spPr>
      </p:pic>
    </p:spTree>
    <p:extLst>
      <p:ext uri="{BB962C8B-B14F-4D97-AF65-F5344CB8AC3E}">
        <p14:creationId xmlns:p14="http://schemas.microsoft.com/office/powerpoint/2010/main" val="2439475174"/>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6B52D43-A02D-4F2D-90CD-F99AD182B35A}"/>
              </a:ext>
            </a:extLst>
          </p:cNvPr>
          <p:cNvSpPr>
            <a:spLocks noGrp="1"/>
          </p:cNvSpPr>
          <p:nvPr>
            <p:ph idx="1"/>
          </p:nvPr>
        </p:nvSpPr>
        <p:spPr>
          <a:xfrm>
            <a:off x="1111170" y="304800"/>
            <a:ext cx="7804230" cy="4525963"/>
          </a:xfrm>
        </p:spPr>
        <p:txBody>
          <a:bodyPr/>
          <a:lstStyle/>
          <a:p>
            <a:pPr marL="0" indent="0">
              <a:buNone/>
            </a:pPr>
            <a:r>
              <a:rPr lang="en-US" b="1" dirty="0"/>
              <a:t>Family + Faith Parent Pages have been created so that as a family you can review the topic and implement practices in order to transform your lives.</a:t>
            </a:r>
          </a:p>
          <a:p>
            <a:pPr marL="0" indent="0">
              <a:buNone/>
            </a:pPr>
            <a:r>
              <a:rPr lang="en-US" dirty="0"/>
              <a:t> </a:t>
            </a:r>
          </a:p>
        </p:txBody>
      </p:sp>
      <p:pic>
        <p:nvPicPr>
          <p:cNvPr id="5" name="Picture 4">
            <a:extLst>
              <a:ext uri="{FF2B5EF4-FFF2-40B4-BE49-F238E27FC236}">
                <a16:creationId xmlns:a16="http://schemas.microsoft.com/office/drawing/2014/main" xmlns="" id="{63C6E573-59FE-4B65-970E-F75B57A88D08}"/>
              </a:ext>
            </a:extLst>
          </p:cNvPr>
          <p:cNvPicPr>
            <a:picLocks noChangeAspect="1"/>
          </p:cNvPicPr>
          <p:nvPr/>
        </p:nvPicPr>
        <p:blipFill>
          <a:blip r:embed="rId4"/>
          <a:stretch>
            <a:fillRect/>
          </a:stretch>
        </p:blipFill>
        <p:spPr>
          <a:xfrm>
            <a:off x="6152833" y="3414180"/>
            <a:ext cx="2368115" cy="3124199"/>
          </a:xfrm>
          <a:prstGeom prst="rect">
            <a:avLst/>
          </a:prstGeom>
          <a:ln>
            <a:solidFill>
              <a:schemeClr val="tx1"/>
            </a:solidFill>
          </a:ln>
        </p:spPr>
      </p:pic>
      <p:pic>
        <p:nvPicPr>
          <p:cNvPr id="6" name="Picture 5">
            <a:extLst>
              <a:ext uri="{FF2B5EF4-FFF2-40B4-BE49-F238E27FC236}">
                <a16:creationId xmlns:a16="http://schemas.microsoft.com/office/drawing/2014/main" xmlns="" id="{38306AEE-20DE-4037-AF9B-A6A44D1B4049}"/>
              </a:ext>
            </a:extLst>
          </p:cNvPr>
          <p:cNvPicPr>
            <a:picLocks noChangeAspect="1"/>
          </p:cNvPicPr>
          <p:nvPr/>
        </p:nvPicPr>
        <p:blipFill>
          <a:blip r:embed="rId5"/>
          <a:stretch>
            <a:fillRect/>
          </a:stretch>
        </p:blipFill>
        <p:spPr>
          <a:xfrm>
            <a:off x="3716948" y="2895600"/>
            <a:ext cx="2221653" cy="3124199"/>
          </a:xfrm>
          <a:prstGeom prst="rect">
            <a:avLst/>
          </a:prstGeom>
          <a:ln>
            <a:solidFill>
              <a:schemeClr val="tx1"/>
            </a:solidFill>
          </a:ln>
        </p:spPr>
      </p:pic>
      <p:pic>
        <p:nvPicPr>
          <p:cNvPr id="7" name="Picture 6">
            <a:extLst>
              <a:ext uri="{FF2B5EF4-FFF2-40B4-BE49-F238E27FC236}">
                <a16:creationId xmlns:a16="http://schemas.microsoft.com/office/drawing/2014/main" xmlns="" id="{0334D9B7-D9BE-48CF-BC2E-1DBC60680B09}"/>
              </a:ext>
            </a:extLst>
          </p:cNvPr>
          <p:cNvPicPr>
            <a:picLocks noChangeAspect="1"/>
          </p:cNvPicPr>
          <p:nvPr/>
        </p:nvPicPr>
        <p:blipFill>
          <a:blip r:embed="rId6"/>
          <a:stretch>
            <a:fillRect/>
          </a:stretch>
        </p:blipFill>
        <p:spPr>
          <a:xfrm>
            <a:off x="1214630" y="2377282"/>
            <a:ext cx="2288086" cy="3047999"/>
          </a:xfrm>
          <a:prstGeom prst="rect">
            <a:avLst/>
          </a:prstGeom>
          <a:ln>
            <a:solidFill>
              <a:schemeClr val="tx1"/>
            </a:solidFill>
          </a:ln>
        </p:spPr>
      </p:pic>
    </p:spTree>
    <p:extLst>
      <p:ext uri="{BB962C8B-B14F-4D97-AF65-F5344CB8AC3E}">
        <p14:creationId xmlns:p14="http://schemas.microsoft.com/office/powerpoint/2010/main" val="2342141334"/>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F500F616-0F56-4B24-893A-110761A0C192}"/>
              </a:ext>
            </a:extLst>
          </p:cNvPr>
          <p:cNvPicPr>
            <a:picLocks noGrp="1" noChangeAspect="1"/>
          </p:cNvPicPr>
          <p:nvPr>
            <p:ph idx="1"/>
          </p:nvPr>
        </p:nvPicPr>
        <p:blipFill>
          <a:blip r:embed="rId4"/>
          <a:stretch>
            <a:fillRect/>
          </a:stretch>
        </p:blipFill>
        <p:spPr>
          <a:xfrm>
            <a:off x="2036024" y="-60960"/>
            <a:ext cx="5013631" cy="6675120"/>
          </a:xfrm>
          <a:prstGeom prst="rect">
            <a:avLst/>
          </a:prstGeom>
        </p:spPr>
      </p:pic>
      <p:sp>
        <p:nvSpPr>
          <p:cNvPr id="8" name="TextBox 7">
            <a:extLst>
              <a:ext uri="{FF2B5EF4-FFF2-40B4-BE49-F238E27FC236}">
                <a16:creationId xmlns:a16="http://schemas.microsoft.com/office/drawing/2014/main" xmlns="" id="{309DC94C-16F1-452D-9938-4AD4320CD997}"/>
              </a:ext>
            </a:extLst>
          </p:cNvPr>
          <p:cNvSpPr txBox="1"/>
          <p:nvPr/>
        </p:nvSpPr>
        <p:spPr>
          <a:xfrm>
            <a:off x="156512" y="783786"/>
            <a:ext cx="19086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Topic Description</a:t>
            </a:r>
          </a:p>
        </p:txBody>
      </p:sp>
      <p:sp>
        <p:nvSpPr>
          <p:cNvPr id="10" name="Rectangle 9">
            <a:extLst>
              <a:ext uri="{FF2B5EF4-FFF2-40B4-BE49-F238E27FC236}">
                <a16:creationId xmlns:a16="http://schemas.microsoft.com/office/drawing/2014/main" xmlns="" id="{2C3F1362-794F-4F24-8163-1E55175B8AF2}"/>
              </a:ext>
            </a:extLst>
          </p:cNvPr>
          <p:cNvSpPr/>
          <p:nvPr/>
        </p:nvSpPr>
        <p:spPr>
          <a:xfrm>
            <a:off x="156512" y="1969036"/>
            <a:ext cx="2205687" cy="369332"/>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Scripture Proclaimed</a:t>
            </a:r>
          </a:p>
        </p:txBody>
      </p:sp>
      <p:sp>
        <p:nvSpPr>
          <p:cNvPr id="11" name="TextBox 10">
            <a:extLst>
              <a:ext uri="{FF2B5EF4-FFF2-40B4-BE49-F238E27FC236}">
                <a16:creationId xmlns:a16="http://schemas.microsoft.com/office/drawing/2014/main" xmlns="" id="{FBFD255D-053D-4B6A-A710-0E5CEC183F08}"/>
              </a:ext>
            </a:extLst>
          </p:cNvPr>
          <p:cNvSpPr txBox="1"/>
          <p:nvPr/>
        </p:nvSpPr>
        <p:spPr>
          <a:xfrm>
            <a:off x="156512" y="3276600"/>
            <a:ext cx="25104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What Catholics Believe About this Topic</a:t>
            </a:r>
          </a:p>
        </p:txBody>
      </p:sp>
      <p:sp>
        <p:nvSpPr>
          <p:cNvPr id="13" name="TextBox 12">
            <a:extLst>
              <a:ext uri="{FF2B5EF4-FFF2-40B4-BE49-F238E27FC236}">
                <a16:creationId xmlns:a16="http://schemas.microsoft.com/office/drawing/2014/main" xmlns="" id="{61D5E411-4708-496C-86BD-48DAEEB882AB}"/>
              </a:ext>
            </a:extLst>
          </p:cNvPr>
          <p:cNvSpPr txBox="1"/>
          <p:nvPr/>
        </p:nvSpPr>
        <p:spPr>
          <a:xfrm>
            <a:off x="6671393" y="1249018"/>
            <a:ext cx="2472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Conversation Starters</a:t>
            </a:r>
          </a:p>
        </p:txBody>
      </p:sp>
      <p:sp>
        <p:nvSpPr>
          <p:cNvPr id="15" name="TextBox 14">
            <a:extLst>
              <a:ext uri="{FF2B5EF4-FFF2-40B4-BE49-F238E27FC236}">
                <a16:creationId xmlns:a16="http://schemas.microsoft.com/office/drawing/2014/main" xmlns="" id="{3AB24016-1513-492D-B8DF-5AB55D0990CE}"/>
              </a:ext>
            </a:extLst>
          </p:cNvPr>
          <p:cNvSpPr txBox="1"/>
          <p:nvPr/>
        </p:nvSpPr>
        <p:spPr>
          <a:xfrm>
            <a:off x="7189001" y="2576335"/>
            <a:ext cx="1752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Family Faith Commitments</a:t>
            </a:r>
          </a:p>
        </p:txBody>
      </p:sp>
      <p:sp>
        <p:nvSpPr>
          <p:cNvPr id="16" name="TextBox 15">
            <a:extLst>
              <a:ext uri="{FF2B5EF4-FFF2-40B4-BE49-F238E27FC236}">
                <a16:creationId xmlns:a16="http://schemas.microsoft.com/office/drawing/2014/main" xmlns="" id="{19D9A77A-502D-4806-AA7F-49BDEDF1012A}"/>
              </a:ext>
            </a:extLst>
          </p:cNvPr>
          <p:cNvSpPr txBox="1"/>
          <p:nvPr/>
        </p:nvSpPr>
        <p:spPr>
          <a:xfrm flipH="1">
            <a:off x="7049655" y="5105400"/>
            <a:ext cx="1865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Online Resources</a:t>
            </a:r>
          </a:p>
        </p:txBody>
      </p:sp>
    </p:spTree>
    <p:extLst>
      <p:ext uri="{BB962C8B-B14F-4D97-AF65-F5344CB8AC3E}">
        <p14:creationId xmlns:p14="http://schemas.microsoft.com/office/powerpoint/2010/main" val="1107607296"/>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FF220156-E198-4731-A58A-EC4551CFB2BE}"/>
              </a:ext>
            </a:extLst>
          </p:cNvPr>
          <p:cNvPicPr>
            <a:picLocks noGrp="1" noChangeAspect="1"/>
          </p:cNvPicPr>
          <p:nvPr>
            <p:ph idx="1"/>
          </p:nvPr>
        </p:nvPicPr>
        <p:blipFill>
          <a:blip r:embed="rId4"/>
          <a:stretch>
            <a:fillRect/>
          </a:stretch>
        </p:blipFill>
        <p:spPr>
          <a:xfrm>
            <a:off x="2228189" y="42157"/>
            <a:ext cx="4687622" cy="6583680"/>
          </a:xfrm>
          <a:prstGeom prst="rect">
            <a:avLst/>
          </a:prstGeom>
        </p:spPr>
      </p:pic>
      <p:sp>
        <p:nvSpPr>
          <p:cNvPr id="5" name="TextBox 4">
            <a:extLst>
              <a:ext uri="{FF2B5EF4-FFF2-40B4-BE49-F238E27FC236}">
                <a16:creationId xmlns:a16="http://schemas.microsoft.com/office/drawing/2014/main" xmlns="" id="{6E6DEAFF-1195-4986-9A64-AD425B0736A8}"/>
              </a:ext>
            </a:extLst>
          </p:cNvPr>
          <p:cNvSpPr txBox="1"/>
          <p:nvPr/>
        </p:nvSpPr>
        <p:spPr>
          <a:xfrm>
            <a:off x="609600" y="1154955"/>
            <a:ext cx="22281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Family Activity</a:t>
            </a:r>
          </a:p>
        </p:txBody>
      </p:sp>
      <p:sp>
        <p:nvSpPr>
          <p:cNvPr id="6" name="TextBox 5">
            <a:extLst>
              <a:ext uri="{FF2B5EF4-FFF2-40B4-BE49-F238E27FC236}">
                <a16:creationId xmlns:a16="http://schemas.microsoft.com/office/drawing/2014/main" xmlns="" id="{A4DB82B6-22D9-4658-9B8A-7E42E476781D}"/>
              </a:ext>
            </a:extLst>
          </p:cNvPr>
          <p:cNvSpPr txBox="1"/>
          <p:nvPr/>
        </p:nvSpPr>
        <p:spPr>
          <a:xfrm flipH="1">
            <a:off x="6858000" y="1611868"/>
            <a:ext cx="1981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Role Models: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Saints, Blesseds &amp;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Venerables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3170CE00-F3E1-473F-A592-94F0D293B196}"/>
              </a:ext>
            </a:extLst>
          </p:cNvPr>
          <p:cNvSpPr txBox="1"/>
          <p:nvPr/>
        </p:nvSpPr>
        <p:spPr>
          <a:xfrm>
            <a:off x="718425" y="5029200"/>
            <a:ext cx="15064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Family Prayer</a:t>
            </a:r>
          </a:p>
        </p:txBody>
      </p:sp>
    </p:spTree>
    <p:extLst>
      <p:ext uri="{BB962C8B-B14F-4D97-AF65-F5344CB8AC3E}">
        <p14:creationId xmlns:p14="http://schemas.microsoft.com/office/powerpoint/2010/main" val="2373915948"/>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B329F77D-E6D7-4483-9EE4-3A288EA968D6}"/>
              </a:ext>
            </a:extLst>
          </p:cNvPr>
          <p:cNvPicPr>
            <a:picLocks noGrp="1" noChangeAspect="1"/>
          </p:cNvPicPr>
          <p:nvPr>
            <p:ph idx="1"/>
          </p:nvPr>
        </p:nvPicPr>
        <p:blipFill>
          <a:blip r:embed="rId4"/>
          <a:stretch>
            <a:fillRect/>
          </a:stretch>
        </p:blipFill>
        <p:spPr>
          <a:xfrm>
            <a:off x="2041319" y="91440"/>
            <a:ext cx="5061362" cy="6675120"/>
          </a:xfrm>
          <a:prstGeom prst="rect">
            <a:avLst/>
          </a:prstGeom>
        </p:spPr>
      </p:pic>
      <p:sp>
        <p:nvSpPr>
          <p:cNvPr id="8" name="TextBox 7">
            <a:extLst>
              <a:ext uri="{FF2B5EF4-FFF2-40B4-BE49-F238E27FC236}">
                <a16:creationId xmlns:a16="http://schemas.microsoft.com/office/drawing/2014/main" xmlns="" id="{0D5087D3-2150-4316-9293-32D1594510E5}"/>
              </a:ext>
            </a:extLst>
          </p:cNvPr>
          <p:cNvSpPr txBox="1"/>
          <p:nvPr/>
        </p:nvSpPr>
        <p:spPr>
          <a:xfrm>
            <a:off x="152400" y="1066800"/>
            <a:ext cx="182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Domestic Church</a:t>
            </a:r>
          </a:p>
        </p:txBody>
      </p:sp>
      <p:sp>
        <p:nvSpPr>
          <p:cNvPr id="9" name="TextBox 8">
            <a:extLst>
              <a:ext uri="{FF2B5EF4-FFF2-40B4-BE49-F238E27FC236}">
                <a16:creationId xmlns:a16="http://schemas.microsoft.com/office/drawing/2014/main" xmlns="" id="{25BB9EB7-E311-4630-B0C7-86AC56F1B2BA}"/>
              </a:ext>
            </a:extLst>
          </p:cNvPr>
          <p:cNvSpPr txBox="1"/>
          <p:nvPr/>
        </p:nvSpPr>
        <p:spPr>
          <a:xfrm>
            <a:off x="7102681" y="1676400"/>
            <a:ext cx="152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Parish Church</a:t>
            </a:r>
          </a:p>
        </p:txBody>
      </p:sp>
    </p:spTree>
    <p:extLst>
      <p:ext uri="{BB962C8B-B14F-4D97-AF65-F5344CB8AC3E}">
        <p14:creationId xmlns:p14="http://schemas.microsoft.com/office/powerpoint/2010/main" val="956897806"/>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E63306-A90C-46BF-98AD-244E819EBF02}"/>
              </a:ext>
            </a:extLst>
          </p:cNvPr>
          <p:cNvSpPr>
            <a:spLocks noGrp="1"/>
          </p:cNvSpPr>
          <p:nvPr>
            <p:ph type="title"/>
          </p:nvPr>
        </p:nvSpPr>
        <p:spPr/>
        <p:txBody>
          <a:bodyPr/>
          <a:lstStyle/>
          <a:p>
            <a:r>
              <a:rPr lang="en-US" sz="5400" b="1" dirty="0">
                <a:latin typeface="Calibri" panose="020F0502020204030204" pitchFamily="34" charset="0"/>
                <a:cs typeface="Calibri" panose="020F0502020204030204" pitchFamily="34" charset="0"/>
              </a:rPr>
              <a:t>Closing Prayer</a:t>
            </a:r>
          </a:p>
        </p:txBody>
      </p:sp>
      <p:sp>
        <p:nvSpPr>
          <p:cNvPr id="3" name="Content Placeholder 2">
            <a:extLst>
              <a:ext uri="{FF2B5EF4-FFF2-40B4-BE49-F238E27FC236}">
                <a16:creationId xmlns:a16="http://schemas.microsoft.com/office/drawing/2014/main" xmlns="" id="{C3E50AA1-5AC8-4371-99BA-D723F6A9F8F8}"/>
              </a:ext>
            </a:extLst>
          </p:cNvPr>
          <p:cNvSpPr>
            <a:spLocks noGrp="1"/>
          </p:cNvSpPr>
          <p:nvPr>
            <p:ph idx="1"/>
          </p:nvPr>
        </p:nvSpPr>
        <p:spPr>
          <a:xfrm>
            <a:off x="927100" y="1295400"/>
            <a:ext cx="8229600" cy="5105400"/>
          </a:xfrm>
        </p:spPr>
        <p:txBody>
          <a:bodyPr/>
          <a:lstStyle/>
          <a:p>
            <a:pPr marL="0" indent="0">
              <a:buNone/>
            </a:pPr>
            <a:r>
              <a:rPr lang="en-US" dirty="0"/>
              <a:t>Let us pray the Lord’s Prayer together, and then close with an intercession to Saint Francis.  Together we pray:</a:t>
            </a:r>
          </a:p>
          <a:p>
            <a:pPr marL="0" indent="0">
              <a:buNone/>
            </a:pPr>
            <a:endParaRPr lang="en-US" dirty="0"/>
          </a:p>
          <a:p>
            <a:pPr marL="228600" indent="0">
              <a:spcBef>
                <a:spcPts val="1368"/>
              </a:spcBef>
              <a:buNone/>
            </a:pPr>
            <a:r>
              <a:rPr lang="en-US" b="1" dirty="0">
                <a:latin typeface="Calibri" panose="020F0502020204030204" pitchFamily="34" charset="0"/>
                <a:cs typeface="Calibri" panose="020F0502020204030204" pitchFamily="34" charset="0"/>
              </a:rPr>
              <a:t>“In the name of the Father, the Son, and the Holy Spirit. Amen “</a:t>
            </a:r>
          </a:p>
          <a:p>
            <a:pPr marL="228600" indent="0">
              <a:spcBef>
                <a:spcPts val="1368"/>
              </a:spcBef>
              <a:buNone/>
            </a:pPr>
            <a:r>
              <a:rPr lang="en-US" b="1" dirty="0">
                <a:latin typeface="Calibri" panose="020F0502020204030204" pitchFamily="34" charset="0"/>
                <a:cs typeface="Calibri" panose="020F0502020204030204" pitchFamily="34" charset="0"/>
              </a:rPr>
              <a:t>“Our Father … deliver us from evil. Amen” </a:t>
            </a:r>
          </a:p>
          <a:p>
            <a:pPr marL="228600" indent="0">
              <a:spcBef>
                <a:spcPts val="1368"/>
              </a:spcBef>
              <a:buNone/>
            </a:pPr>
            <a:r>
              <a:rPr lang="en-US" b="1" dirty="0">
                <a:latin typeface="Calibri" panose="020F0502020204030204" pitchFamily="34" charset="0"/>
                <a:cs typeface="Calibri" panose="020F0502020204030204" pitchFamily="34" charset="0"/>
              </a:rPr>
              <a:t>Saint Francis, pray for us. Amen. </a:t>
            </a:r>
          </a:p>
        </p:txBody>
      </p:sp>
    </p:spTree>
    <p:extLst>
      <p:ext uri="{BB962C8B-B14F-4D97-AF65-F5344CB8AC3E}">
        <p14:creationId xmlns:p14="http://schemas.microsoft.com/office/powerpoint/2010/main" val="162920370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Encountering God in His Word</a:t>
            </a:r>
          </a:p>
        </p:txBody>
      </p:sp>
      <p:sp>
        <p:nvSpPr>
          <p:cNvPr id="3" name="Content Placeholder 2"/>
          <p:cNvSpPr>
            <a:spLocks noGrp="1"/>
          </p:cNvSpPr>
          <p:nvPr>
            <p:ph idx="1"/>
          </p:nvPr>
        </p:nvSpPr>
        <p:spPr/>
        <p:txBody>
          <a:bodyPr/>
          <a:lstStyle/>
          <a:p>
            <a:pPr marL="0" lvl="0" indent="0">
              <a:buNone/>
            </a:pPr>
            <a:r>
              <a:rPr lang="en-US" b="1" i="1" dirty="0"/>
              <a:t>I invite you to close your eyes, or to just be still; open your minds and your hearts to</a:t>
            </a:r>
          </a:p>
          <a:p>
            <a:pPr marL="0" lvl="0" indent="0">
              <a:buNone/>
            </a:pPr>
            <a:r>
              <a:rPr lang="en-US" b="1" i="1" dirty="0"/>
              <a:t>what God is saying to you in this passage.</a:t>
            </a:r>
          </a:p>
          <a:p>
            <a:pPr marL="0" lvl="0" indent="0">
              <a:buNone/>
            </a:pPr>
            <a:endParaRPr lang="en-US" sz="1100" b="1" i="1" dirty="0"/>
          </a:p>
          <a:p>
            <a:pPr marL="0" lvl="0" indent="0">
              <a:buNone/>
            </a:pPr>
            <a:r>
              <a:rPr lang="en-US" b="1" i="1" dirty="0"/>
              <a:t>Listen for: what speaks to you? What one</a:t>
            </a:r>
          </a:p>
          <a:p>
            <a:pPr marL="0" lvl="0" indent="0">
              <a:buNone/>
            </a:pPr>
            <a:r>
              <a:rPr lang="en-US" b="1" i="1" dirty="0"/>
              <a:t>word or phrase stands out? Why might God be offering that word or phrase to you? </a:t>
            </a:r>
            <a:endParaRPr lang="en-US" b="1" dirty="0"/>
          </a:p>
          <a:p>
            <a:endParaRPr lang="en-US" b="1" dirty="0"/>
          </a:p>
        </p:txBody>
      </p:sp>
    </p:spTree>
    <p:extLst>
      <p:ext uri="{BB962C8B-B14F-4D97-AF65-F5344CB8AC3E}">
        <p14:creationId xmlns:p14="http://schemas.microsoft.com/office/powerpoint/2010/main" val="374671557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36"/>
            <a:ext cx="8229600" cy="182563"/>
          </a:xfrm>
        </p:spPr>
        <p:txBody>
          <a:bodyPr/>
          <a:lstStyle/>
          <a:p>
            <a:r>
              <a:rPr lang="en-US" sz="2800" b="1" dirty="0">
                <a:solidFill>
                  <a:schemeClr val="bg1"/>
                </a:solidFill>
              </a:rPr>
              <a:t>Excerpt from Psalm 139 (139:1 b-6; 13-18; 23-24)</a:t>
            </a:r>
            <a:r>
              <a:rPr lang="en-US" b="1" dirty="0">
                <a:solidFill>
                  <a:schemeClr val="bg1"/>
                </a:solidFill>
              </a:rPr>
              <a:t/>
            </a:r>
            <a:br>
              <a:rPr lang="en-US" b="1" dirty="0">
                <a:solidFill>
                  <a:schemeClr val="bg1"/>
                </a:solidFill>
              </a:rPr>
            </a:br>
            <a:endParaRPr lang="en-US" b="1" dirty="0">
              <a:solidFill>
                <a:schemeClr val="bg1"/>
              </a:solidFill>
            </a:endParaRPr>
          </a:p>
        </p:txBody>
      </p:sp>
      <p:sp>
        <p:nvSpPr>
          <p:cNvPr id="3" name="Content Placeholder 2"/>
          <p:cNvSpPr>
            <a:spLocks noGrp="1"/>
          </p:cNvSpPr>
          <p:nvPr>
            <p:ph idx="1"/>
          </p:nvPr>
        </p:nvSpPr>
        <p:spPr>
          <a:xfrm>
            <a:off x="914400" y="404018"/>
            <a:ext cx="8229600" cy="6049964"/>
          </a:xfrm>
        </p:spPr>
        <p:txBody>
          <a:bodyPr/>
          <a:lstStyle/>
          <a:p>
            <a:pPr marL="0" indent="0">
              <a:buNone/>
            </a:pPr>
            <a:r>
              <a:rPr lang="en-US" sz="1000" b="1" dirty="0"/>
              <a:t>1</a:t>
            </a:r>
            <a:r>
              <a:rPr lang="en-US" sz="2800" b="1" dirty="0"/>
              <a:t> 	O Lord, you have searched me and know me.</a:t>
            </a:r>
          </a:p>
          <a:p>
            <a:pPr marL="0" indent="0">
              <a:buNone/>
            </a:pPr>
            <a:r>
              <a:rPr lang="en-US" sz="1000" b="1" dirty="0"/>
              <a:t>2</a:t>
            </a:r>
            <a:r>
              <a:rPr lang="en-US" sz="2800" b="1" dirty="0"/>
              <a:t> 	You know when I sit down and when I rise up;</a:t>
            </a:r>
          </a:p>
          <a:p>
            <a:pPr marL="0" indent="0">
              <a:buNone/>
            </a:pPr>
            <a:r>
              <a:rPr lang="en-US" sz="2800" b="1" dirty="0"/>
              <a:t>    	you discern my thoughts from far away.</a:t>
            </a:r>
          </a:p>
          <a:p>
            <a:pPr marL="0" indent="0">
              <a:buNone/>
            </a:pPr>
            <a:r>
              <a:rPr lang="en-US" sz="1000" b="1" dirty="0"/>
              <a:t>3</a:t>
            </a:r>
            <a:r>
              <a:rPr lang="en-US" sz="2800" b="1" dirty="0"/>
              <a:t> 	You search out my path and my lying down,</a:t>
            </a:r>
          </a:p>
          <a:p>
            <a:pPr marL="0" indent="0">
              <a:buNone/>
            </a:pPr>
            <a:r>
              <a:rPr lang="en-US" sz="2800" b="1" dirty="0"/>
              <a:t>    	and are acquainted with all my ways.</a:t>
            </a:r>
          </a:p>
          <a:p>
            <a:pPr marL="0" indent="0">
              <a:buNone/>
            </a:pPr>
            <a:r>
              <a:rPr lang="en-US" sz="1000" b="1" dirty="0"/>
              <a:t>4</a:t>
            </a:r>
            <a:r>
              <a:rPr lang="en-US" sz="2800" b="1" dirty="0"/>
              <a:t> 	Even before a word is on my tongue,</a:t>
            </a:r>
          </a:p>
          <a:p>
            <a:pPr marL="0" indent="0">
              <a:buNone/>
            </a:pPr>
            <a:r>
              <a:rPr lang="en-US" sz="2800" b="1" dirty="0"/>
              <a:t>    	O Lord, you know it completely.</a:t>
            </a:r>
          </a:p>
          <a:p>
            <a:pPr marL="0" indent="0">
              <a:buNone/>
            </a:pPr>
            <a:r>
              <a:rPr lang="en-US" sz="1000" b="1" dirty="0"/>
              <a:t>5</a:t>
            </a:r>
            <a:r>
              <a:rPr lang="en-US" sz="2800" b="1" dirty="0"/>
              <a:t> 	You hem me in, behind and before,</a:t>
            </a:r>
          </a:p>
          <a:p>
            <a:pPr marL="0" indent="0">
              <a:buNone/>
            </a:pPr>
            <a:r>
              <a:rPr lang="en-US" sz="2800" b="1" dirty="0"/>
              <a:t>    	and lay your hand upon me.</a:t>
            </a:r>
          </a:p>
          <a:p>
            <a:pPr marL="0" indent="0">
              <a:buNone/>
            </a:pPr>
            <a:r>
              <a:rPr lang="en-US" sz="1000" b="1" dirty="0"/>
              <a:t>6</a:t>
            </a:r>
            <a:r>
              <a:rPr lang="en-US" sz="2800" b="1" dirty="0"/>
              <a:t> 	Such knowledge is too wonderful for me;</a:t>
            </a:r>
          </a:p>
          <a:p>
            <a:pPr marL="0" indent="0">
              <a:buNone/>
            </a:pPr>
            <a:r>
              <a:rPr lang="en-US" sz="2800" b="1" dirty="0"/>
              <a:t>    	it is so high that I cannot attain it.</a:t>
            </a:r>
            <a:endParaRPr lang="en-US" sz="2400" b="1" dirty="0"/>
          </a:p>
          <a:p>
            <a:pPr marL="0" indent="0">
              <a:buNone/>
            </a:pPr>
            <a:endParaRPr lang="en-US" sz="2400" b="1" dirty="0"/>
          </a:p>
        </p:txBody>
      </p:sp>
    </p:spTree>
    <p:extLst>
      <p:ext uri="{BB962C8B-B14F-4D97-AF65-F5344CB8AC3E}">
        <p14:creationId xmlns:p14="http://schemas.microsoft.com/office/powerpoint/2010/main" val="4169873825"/>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28600"/>
          </a:xfrm>
        </p:spPr>
        <p:txBody>
          <a:bodyPr/>
          <a:lstStyle/>
          <a:p>
            <a:r>
              <a:rPr lang="en-US" sz="2800" b="1" dirty="0">
                <a:solidFill>
                  <a:prstClr val="white"/>
                </a:solidFill>
              </a:rPr>
              <a:t/>
            </a:r>
            <a:br>
              <a:rPr lang="en-US" sz="2800" b="1" dirty="0">
                <a:solidFill>
                  <a:prstClr val="white"/>
                </a:solidFill>
              </a:rPr>
            </a:br>
            <a:r>
              <a:rPr lang="en-US" sz="2800" b="1" dirty="0">
                <a:solidFill>
                  <a:prstClr val="white"/>
                </a:solidFill>
              </a:rPr>
              <a:t>Excerpt from Psalm 139 (139:1 b-6; 13-18; 23-24)</a:t>
            </a:r>
            <a:r>
              <a:rPr lang="en-US" b="1" dirty="0">
                <a:solidFill>
                  <a:prstClr val="white"/>
                </a:solidFill>
              </a:rPr>
              <a:t/>
            </a:r>
            <a:br>
              <a:rPr lang="en-US" b="1" dirty="0">
                <a:solidFill>
                  <a:prstClr val="white"/>
                </a:solidFill>
              </a:rPr>
            </a:br>
            <a:endParaRPr lang="en-US" b="1" dirty="0">
              <a:solidFill>
                <a:schemeClr val="bg1"/>
              </a:solidFill>
            </a:endParaRPr>
          </a:p>
        </p:txBody>
      </p:sp>
      <p:sp>
        <p:nvSpPr>
          <p:cNvPr id="3" name="Content Placeholder 2"/>
          <p:cNvSpPr>
            <a:spLocks noGrp="1"/>
          </p:cNvSpPr>
          <p:nvPr>
            <p:ph idx="1"/>
          </p:nvPr>
        </p:nvSpPr>
        <p:spPr>
          <a:xfrm>
            <a:off x="838200" y="83127"/>
            <a:ext cx="8229600" cy="5425281"/>
          </a:xfrm>
        </p:spPr>
        <p:txBody>
          <a:bodyPr/>
          <a:lstStyle/>
          <a:p>
            <a:pPr marL="0" lvl="0" indent="0">
              <a:buNone/>
            </a:pPr>
            <a:r>
              <a:rPr lang="en-US" sz="1000" b="1" dirty="0"/>
              <a:t>13</a:t>
            </a:r>
            <a:r>
              <a:rPr lang="en-US" sz="2800" b="1" dirty="0"/>
              <a:t> 	For it was you who formed my inward parts;</a:t>
            </a:r>
          </a:p>
          <a:p>
            <a:pPr marL="0" lvl="0" indent="0">
              <a:buNone/>
            </a:pPr>
            <a:r>
              <a:rPr lang="en-US" sz="2800" b="1" dirty="0"/>
              <a:t>    	you knit me together in my mother’s womb.</a:t>
            </a:r>
          </a:p>
          <a:p>
            <a:pPr marL="0" lvl="0" indent="0">
              <a:buNone/>
            </a:pPr>
            <a:r>
              <a:rPr lang="en-US" sz="1000" b="1" dirty="0"/>
              <a:t>14</a:t>
            </a:r>
            <a:r>
              <a:rPr lang="en-US" sz="2800" b="1" dirty="0"/>
              <a:t> 	I praise you, for I am fearfully and wonderfully                                  	made.</a:t>
            </a:r>
          </a:p>
          <a:p>
            <a:pPr marL="0" lvl="0" indent="0">
              <a:buNone/>
            </a:pPr>
            <a:r>
              <a:rPr lang="en-US" sz="2800" b="1" dirty="0"/>
              <a:t>    	Wonderful are your works;</a:t>
            </a:r>
          </a:p>
          <a:p>
            <a:pPr marL="0" lvl="0" indent="0">
              <a:buNone/>
            </a:pPr>
            <a:r>
              <a:rPr lang="en-US" sz="2800" b="1" dirty="0"/>
              <a:t>	that I know very well.</a:t>
            </a:r>
          </a:p>
          <a:p>
            <a:pPr marL="0" lvl="0" indent="0">
              <a:buNone/>
            </a:pPr>
            <a:r>
              <a:rPr lang="en-US" sz="1000" b="1" dirty="0"/>
              <a:t>15</a:t>
            </a:r>
            <a:r>
              <a:rPr lang="en-US" sz="2800" b="1" dirty="0"/>
              <a:t>     My frame was not hidden from you,</a:t>
            </a:r>
          </a:p>
          <a:p>
            <a:pPr marL="0" lvl="0" indent="0">
              <a:buNone/>
            </a:pPr>
            <a:r>
              <a:rPr lang="en-US" sz="2800" b="1" dirty="0"/>
              <a:t>	when I was being made in secret,</a:t>
            </a:r>
          </a:p>
          <a:p>
            <a:pPr marL="0" lvl="0" indent="0">
              <a:buNone/>
            </a:pPr>
            <a:r>
              <a:rPr lang="en-US" sz="2800" b="1" dirty="0"/>
              <a:t>    	intricately woven in the depths of the earth.</a:t>
            </a:r>
          </a:p>
          <a:p>
            <a:pPr marL="0" lvl="0" indent="0">
              <a:buNone/>
            </a:pPr>
            <a:r>
              <a:rPr lang="en-US" sz="1000" b="1" dirty="0"/>
              <a:t>16 	</a:t>
            </a:r>
            <a:r>
              <a:rPr lang="en-US" sz="2800" b="1" dirty="0"/>
              <a:t>Your eyes beheld my unformed substance.</a:t>
            </a:r>
          </a:p>
          <a:p>
            <a:pPr marL="0" lvl="0" indent="0">
              <a:buNone/>
            </a:pPr>
            <a:r>
              <a:rPr lang="en-US" sz="2800" b="1" dirty="0"/>
              <a:t>	In your book were written</a:t>
            </a:r>
          </a:p>
          <a:p>
            <a:pPr marL="0" lvl="0" indent="0">
              <a:buNone/>
            </a:pPr>
            <a:r>
              <a:rPr lang="en-US" sz="2800" b="1" dirty="0"/>
              <a:t>    	all the days that were formed for me,</a:t>
            </a:r>
          </a:p>
          <a:p>
            <a:pPr marL="0" lvl="0" indent="0">
              <a:buNone/>
            </a:pPr>
            <a:r>
              <a:rPr lang="en-US" sz="2800" b="1" dirty="0"/>
              <a:t>    	when none of them as yet existed.</a:t>
            </a:r>
            <a:endParaRPr lang="en-US" sz="2400" b="1" dirty="0"/>
          </a:p>
        </p:txBody>
      </p:sp>
    </p:spTree>
    <p:extLst>
      <p:ext uri="{BB962C8B-B14F-4D97-AF65-F5344CB8AC3E}">
        <p14:creationId xmlns:p14="http://schemas.microsoft.com/office/powerpoint/2010/main" val="3257735992"/>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31643" cy="609600"/>
          </a:xfrm>
        </p:spPr>
        <p:txBody>
          <a:bodyPr/>
          <a:lstStyle/>
          <a:p>
            <a:r>
              <a:rPr lang="en-US" sz="2800" i="1" dirty="0">
                <a:latin typeface="Calibri" panose="020F0502020204030204" pitchFamily="34" charset="0"/>
                <a:cs typeface="Calibri" panose="020F0502020204030204" pitchFamily="34" charset="0"/>
              </a:rPr>
              <a:t/>
            </a:r>
            <a:br>
              <a:rPr lang="en-US" sz="2800" i="1" dirty="0">
                <a:latin typeface="Calibri" panose="020F0502020204030204" pitchFamily="34" charset="0"/>
                <a:cs typeface="Calibri" panose="020F0502020204030204" pitchFamily="34" charset="0"/>
              </a:rPr>
            </a:br>
            <a:r>
              <a:rPr lang="en-US" sz="2800" i="1" dirty="0">
                <a:latin typeface="Calibri" panose="020F0502020204030204" pitchFamily="34" charset="0"/>
                <a:cs typeface="Calibri" panose="020F0502020204030204" pitchFamily="34" charset="0"/>
              </a:rPr>
              <a:t>Excerpt from Psalm 139 </a:t>
            </a:r>
            <a:r>
              <a:rPr lang="en-US" sz="2800" i="1">
                <a:latin typeface="Calibri" panose="020F0502020204030204" pitchFamily="34" charset="0"/>
                <a:cs typeface="Calibri" panose="020F0502020204030204" pitchFamily="34" charset="0"/>
              </a:rPr>
              <a:t>(139:1-6</a:t>
            </a:r>
            <a:r>
              <a:rPr lang="en-US" sz="2800" i="1" dirty="0">
                <a:latin typeface="Calibri" panose="020F0502020204030204" pitchFamily="34" charset="0"/>
                <a:cs typeface="Calibri" panose="020F0502020204030204" pitchFamily="34" charset="0"/>
              </a:rPr>
              <a:t>; 13-18; 23-24)</a:t>
            </a:r>
            <a:r>
              <a:rPr lang="en-US" i="1" dirty="0">
                <a:latin typeface="Calibri" panose="020F0502020204030204" pitchFamily="34" charset="0"/>
                <a:cs typeface="Calibri" panose="020F0502020204030204" pitchFamily="34" charset="0"/>
              </a:rPr>
              <a:t/>
            </a:r>
            <a:br>
              <a:rPr lang="en-US" i="1" dirty="0">
                <a:latin typeface="Calibri" panose="020F0502020204030204" pitchFamily="34" charset="0"/>
                <a:cs typeface="Calibri" panose="020F0502020204030204" pitchFamily="34" charset="0"/>
              </a:rPr>
            </a:br>
            <a:endParaRPr lang="en-US" i="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02043" y="533400"/>
            <a:ext cx="8229600" cy="5211763"/>
          </a:xfrm>
        </p:spPr>
        <p:txBody>
          <a:bodyPr/>
          <a:lstStyle/>
          <a:p>
            <a:pPr marL="0" indent="0">
              <a:buNone/>
            </a:pPr>
            <a:r>
              <a:rPr lang="en-US" sz="1000" b="1" dirty="0"/>
              <a:t>17</a:t>
            </a:r>
            <a:r>
              <a:rPr lang="en-US" sz="2800" b="1" dirty="0"/>
              <a:t> 	How weighty to me are your thoughts, O God!</a:t>
            </a:r>
          </a:p>
          <a:p>
            <a:pPr marL="0" indent="0">
              <a:buNone/>
            </a:pPr>
            <a:r>
              <a:rPr lang="en-US" sz="2800" b="1" dirty="0"/>
              <a:t>    	How vast is the sum of them!</a:t>
            </a:r>
          </a:p>
          <a:p>
            <a:pPr marL="0" indent="0">
              <a:buNone/>
            </a:pPr>
            <a:r>
              <a:rPr lang="en-US" sz="1000" b="1" dirty="0"/>
              <a:t>18</a:t>
            </a:r>
            <a:r>
              <a:rPr lang="en-US" sz="2800" b="1" dirty="0"/>
              <a:t> 	I try to count them—they are more than the sand;</a:t>
            </a:r>
          </a:p>
          <a:p>
            <a:pPr marL="0" indent="0">
              <a:buNone/>
            </a:pPr>
            <a:r>
              <a:rPr lang="en-US" sz="2800" b="1" dirty="0"/>
              <a:t>    	I come to the end—I am still with you. </a:t>
            </a:r>
          </a:p>
          <a:p>
            <a:pPr marL="0" indent="0">
              <a:buNone/>
            </a:pPr>
            <a:r>
              <a:rPr lang="en-US" sz="1000" b="1" dirty="0"/>
              <a:t>23</a:t>
            </a:r>
            <a:r>
              <a:rPr lang="en-US" sz="2800" b="1" dirty="0"/>
              <a:t> 	Search me, O God, and know my heart;</a:t>
            </a:r>
          </a:p>
          <a:p>
            <a:pPr marL="0" indent="0">
              <a:buNone/>
            </a:pPr>
            <a:r>
              <a:rPr lang="en-US" sz="2800" b="1" dirty="0"/>
              <a:t>    	test me and know my thoughts.</a:t>
            </a:r>
          </a:p>
          <a:p>
            <a:pPr marL="0" indent="0">
              <a:buNone/>
            </a:pPr>
            <a:r>
              <a:rPr lang="en-US" sz="1000" b="1" dirty="0"/>
              <a:t>24</a:t>
            </a:r>
            <a:r>
              <a:rPr lang="en-US" sz="2800" b="1" dirty="0"/>
              <a:t> 	See if there is any wicked way in me,</a:t>
            </a:r>
          </a:p>
          <a:p>
            <a:pPr marL="0" indent="0">
              <a:buNone/>
            </a:pPr>
            <a:r>
              <a:rPr lang="en-US" sz="2800" b="1" dirty="0"/>
              <a:t>    	and lead me in the way everlasting.</a:t>
            </a:r>
            <a:endParaRPr lang="en-US" sz="2400" b="1" dirty="0"/>
          </a:p>
        </p:txBody>
      </p:sp>
    </p:spTree>
    <p:extLst>
      <p:ext uri="{BB962C8B-B14F-4D97-AF65-F5344CB8AC3E}">
        <p14:creationId xmlns:p14="http://schemas.microsoft.com/office/powerpoint/2010/main" val="130019486"/>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3874" y="1993873"/>
            <a:ext cx="6053452" cy="523220"/>
          </a:xfrm>
          <a:prstGeom prst="rect">
            <a:avLst/>
          </a:prstGeom>
          <a:noFill/>
        </p:spPr>
        <p:txBody>
          <a:bodyPr wrap="none" rtlCol="0">
            <a:spAutoFit/>
          </a:bodyPr>
          <a:lstStyle/>
          <a:p>
            <a:pPr defTabSz="457200" fontAlgn="base">
              <a:spcBef>
                <a:spcPct val="0"/>
              </a:spcBef>
              <a:spcAft>
                <a:spcPct val="0"/>
              </a:spcAft>
            </a:pPr>
            <a:r>
              <a:rPr lang="en-US" sz="2800" b="1" dirty="0">
                <a:ea typeface="ＭＳ Ｐゴシック" charset="0"/>
              </a:rPr>
              <a:t>What word or phrase stood out to you?</a:t>
            </a:r>
          </a:p>
        </p:txBody>
      </p:sp>
      <p:sp>
        <p:nvSpPr>
          <p:cNvPr id="3" name="TextBox 2"/>
          <p:cNvSpPr txBox="1"/>
          <p:nvPr/>
        </p:nvSpPr>
        <p:spPr>
          <a:xfrm>
            <a:off x="2182852" y="3429000"/>
            <a:ext cx="4778296" cy="523220"/>
          </a:xfrm>
          <a:prstGeom prst="rect">
            <a:avLst/>
          </a:prstGeom>
          <a:noFill/>
        </p:spPr>
        <p:txBody>
          <a:bodyPr wrap="none" rtlCol="0">
            <a:spAutoFit/>
          </a:bodyPr>
          <a:lstStyle/>
          <a:p>
            <a:pPr defTabSz="457200" fontAlgn="base">
              <a:spcBef>
                <a:spcPct val="0"/>
              </a:spcBef>
              <a:spcAft>
                <a:spcPct val="0"/>
              </a:spcAft>
            </a:pPr>
            <a:r>
              <a:rPr lang="en-US" sz="2800" b="1" dirty="0">
                <a:ea typeface="ＭＳ Ｐゴシック" charset="0"/>
              </a:rPr>
              <a:t>Why might this have meaning?</a:t>
            </a:r>
          </a:p>
        </p:txBody>
      </p:sp>
      <p:sp>
        <p:nvSpPr>
          <p:cNvPr id="4" name="Title 3"/>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Encountering God in His Word</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3308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Encountering God in His Word</a:t>
            </a:r>
          </a:p>
        </p:txBody>
      </p:sp>
      <p:sp>
        <p:nvSpPr>
          <p:cNvPr id="3" name="Content Placeholder 2"/>
          <p:cNvSpPr>
            <a:spLocks noGrp="1"/>
          </p:cNvSpPr>
          <p:nvPr>
            <p:ph idx="1"/>
          </p:nvPr>
        </p:nvSpPr>
        <p:spPr/>
        <p:txBody>
          <a:bodyPr/>
          <a:lstStyle/>
          <a:p>
            <a:pPr marL="0" indent="0">
              <a:buNone/>
            </a:pPr>
            <a:r>
              <a:rPr lang="en-US" i="1" dirty="0">
                <a:latin typeface="Calibri" panose="020F0502020204030204" pitchFamily="34" charset="0"/>
                <a:cs typeface="Calibri" panose="020F0502020204030204" pitchFamily="34" charset="0"/>
              </a:rPr>
              <a:t>God always speaks to us. We will hear him if we make the space for him, </a:t>
            </a:r>
          </a:p>
          <a:p>
            <a:pPr marL="0" indent="0">
              <a:buNone/>
            </a:pPr>
            <a:r>
              <a:rPr lang="en-US" i="1" dirty="0">
                <a:latin typeface="Calibri" panose="020F0502020204030204" pitchFamily="34" charset="0"/>
                <a:cs typeface="Calibri" panose="020F0502020204030204" pitchFamily="34" charset="0"/>
              </a:rPr>
              <a:t>we seek him and intentionally listen for him. </a:t>
            </a:r>
          </a:p>
          <a:p>
            <a:pPr marL="0" indent="0">
              <a:buNone/>
            </a:pPr>
            <a:endParaRPr lang="en-US" i="1" dirty="0">
              <a:latin typeface="Calibri" panose="020F0502020204030204" pitchFamily="34" charset="0"/>
              <a:cs typeface="Calibri" panose="020F0502020204030204" pitchFamily="34" charset="0"/>
            </a:endParaRPr>
          </a:p>
          <a:p>
            <a:pPr marL="0" indent="0">
              <a:buNone/>
            </a:pPr>
            <a:r>
              <a:rPr lang="en-US" i="1" dirty="0">
                <a:latin typeface="Calibri" panose="020F0502020204030204" pitchFamily="34" charset="0"/>
                <a:cs typeface="Calibri" panose="020F0502020204030204" pitchFamily="34" charset="0"/>
              </a:rPr>
              <a:t>Practice this type of prayer at home. Children are generally very open to listening for God in his Word.</a:t>
            </a:r>
          </a:p>
        </p:txBody>
      </p:sp>
    </p:spTree>
    <p:extLst>
      <p:ext uri="{BB962C8B-B14F-4D97-AF65-F5344CB8AC3E}">
        <p14:creationId xmlns:p14="http://schemas.microsoft.com/office/powerpoint/2010/main" val="479491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67D82AD896014F8A3A8C425BE64D81" ma:contentTypeVersion="15" ma:contentTypeDescription="Create a new document." ma:contentTypeScope="" ma:versionID="7348edd5b1b2aea6760179ce5de817c3">
  <xsd:schema xmlns:xsd="http://www.w3.org/2001/XMLSchema" xmlns:xs="http://www.w3.org/2001/XMLSchema" xmlns:p="http://schemas.microsoft.com/office/2006/metadata/properties" xmlns:ns1="http://schemas.microsoft.com/sharepoint/v3" xmlns:ns3="4fe819e8-77fa-4687-9b6f-c46782e7dd7c" xmlns:ns4="60398d41-10c3-452c-aa4d-3f031c154258" targetNamespace="http://schemas.microsoft.com/office/2006/metadata/properties" ma:root="true" ma:fieldsID="df3755b9faec1e3d41c0fbbed2075ce1" ns1:_="" ns3:_="" ns4:_="">
    <xsd:import namespace="http://schemas.microsoft.com/sharepoint/v3"/>
    <xsd:import namespace="4fe819e8-77fa-4687-9b6f-c46782e7dd7c"/>
    <xsd:import namespace="60398d41-10c3-452c-aa4d-3f031c15425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1:_ip_UnifiedCompliancePolicyProperties" minOccurs="0"/>
                <xsd:element ref="ns1:_ip_UnifiedCompliancePolicyUIAc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e819e8-77fa-4687-9b6f-c46782e7dd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398d41-10c3-452c-aa4d-3f031c154258"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F6F3A5-7A2E-4ADA-845A-6005CE1166DC}">
  <ds:schemaRefs>
    <ds:schemaRef ds:uri="http://schemas.microsoft.com/office/infopath/2007/PartnerControls"/>
    <ds:schemaRef ds:uri="60398d41-10c3-452c-aa4d-3f031c154258"/>
    <ds:schemaRef ds:uri="http://schemas.openxmlformats.org/package/2006/metadata/core-properties"/>
    <ds:schemaRef ds:uri="http://purl.org/dc/dcmitype/"/>
    <ds:schemaRef ds:uri="http://purl.org/dc/terms/"/>
    <ds:schemaRef ds:uri="http://purl.org/dc/elements/1.1/"/>
    <ds:schemaRef ds:uri="http://schemas.microsoft.com/sharepoint/v3"/>
    <ds:schemaRef ds:uri="http://schemas.microsoft.com/office/2006/documentManagement/types"/>
    <ds:schemaRef ds:uri="4fe819e8-77fa-4687-9b6f-c46782e7dd7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25B0354-E3B1-4F30-B3A7-E4D94DBC04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e819e8-77fa-4687-9b6f-c46782e7dd7c"/>
    <ds:schemaRef ds:uri="60398d41-10c3-452c-aa4d-3f031c1542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087E8A-F56A-4FA8-B6BC-D7D78F03E3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22346</TotalTime>
  <Words>3270</Words>
  <Application>Microsoft Office PowerPoint</Application>
  <PresentationFormat>On-screen Show (4:3)</PresentationFormat>
  <Paragraphs>326</Paragraphs>
  <Slides>34</Slides>
  <Notes>34</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1_Office Theme</vt:lpstr>
      <vt:lpstr>Office Theme</vt:lpstr>
      <vt:lpstr>Unit 1 Revelation</vt:lpstr>
      <vt:lpstr>Invite</vt:lpstr>
      <vt:lpstr>PowerPoint Presentation</vt:lpstr>
      <vt:lpstr>Encountering God in His Word</vt:lpstr>
      <vt:lpstr>Excerpt from Psalm 139 (139:1 b-6; 13-18; 23-24) </vt:lpstr>
      <vt:lpstr> Excerpt from Psalm 139 (139:1 b-6; 13-18; 23-24) </vt:lpstr>
      <vt:lpstr> Excerpt from Psalm 139 (139:1-6; 13-18; 23-24) </vt:lpstr>
      <vt:lpstr>Encountering God in His Word</vt:lpstr>
      <vt:lpstr>Encountering God in His Word</vt:lpstr>
      <vt:lpstr>PowerPoint Presentation</vt:lpstr>
      <vt:lpstr>How and when does God communicate with us?</vt:lpstr>
      <vt:lpstr>PowerPoint Presentation</vt:lpstr>
      <vt:lpstr>When you hear the word Revelation,  you think  (fill in the blank)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to Ponder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Prayer</vt:lpstr>
    </vt:vector>
  </TitlesOfParts>
  <Company>Our Sunday Visitor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O'Connor, John</dc:creator>
  <cp:lastModifiedBy>Mary Jo Trapani</cp:lastModifiedBy>
  <cp:revision>345</cp:revision>
  <dcterms:created xsi:type="dcterms:W3CDTF">2013-10-12T14:11:33Z</dcterms:created>
  <dcterms:modified xsi:type="dcterms:W3CDTF">2020-09-04T13:47:44Z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0x0101003667D82AD896014F8A3A8C425BE64D81</vt:lpwstr>
  </property>
</Properties>
</file>